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Roboto Mono" panose="00000009000000000000" pitchFamily="49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6f80d1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6f80d1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167b43ac8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167b43ac8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167b43ac8e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167b43ac8e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16625ac42d_0_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16625ac42d_0_4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6f80d1f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c6f80d1f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16625ac42d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16625ac42d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16625ac42d_0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16625ac42d_0_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167b43ac8e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167b43ac8e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16625ac42d_0_4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16625ac42d_0_4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169d845f23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169d845f23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167b43ac8e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167b43ac8e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16625ac42d_0_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16625ac42d_0_4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tftime.org/" TargetMode="External"/><Relationship Id="rId7" Type="http://schemas.openxmlformats.org/officeDocument/2006/relationships/hyperlink" Target="https://webhook.sit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rackstation.net/" TargetMode="External"/><Relationship Id="rId5" Type="http://schemas.openxmlformats.org/officeDocument/2006/relationships/hyperlink" Target="https://gchq.github.io/CyberChef/" TargetMode="External"/><Relationship Id="rId4" Type="http://schemas.openxmlformats.org/officeDocument/2006/relationships/hyperlink" Target="https://book.hacktricks.xyz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yberdefenders.org/" TargetMode="External"/><Relationship Id="rId3" Type="http://schemas.openxmlformats.org/officeDocument/2006/relationships/hyperlink" Target="https://www.hackthebox.com/" TargetMode="External"/><Relationship Id="rId7" Type="http://schemas.openxmlformats.org/officeDocument/2006/relationships/hyperlink" Target="https://www.bugbountyhunter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ortswigger.net/web-security" TargetMode="External"/><Relationship Id="rId5" Type="http://schemas.openxmlformats.org/officeDocument/2006/relationships/hyperlink" Target="https://picoctf.org/" TargetMode="External"/><Relationship Id="rId4" Type="http://schemas.openxmlformats.org/officeDocument/2006/relationships/hyperlink" Target="https://tryhackme.com/" TargetMode="External"/><Relationship Id="rId9" Type="http://schemas.openxmlformats.org/officeDocument/2006/relationships/hyperlink" Target="https://www.cyberseclabs.co.uk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hashcat.net" TargetMode="External"/><Relationship Id="rId3" Type="http://schemas.openxmlformats.org/officeDocument/2006/relationships/hyperlink" Target="http://nmap.org" TargetMode="External"/><Relationship Id="rId7" Type="http://schemas.openxmlformats.org/officeDocument/2006/relationships/hyperlink" Target="http://ghidra-sre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metasploit.com/" TargetMode="External"/><Relationship Id="rId5" Type="http://schemas.openxmlformats.org/officeDocument/2006/relationships/hyperlink" Target="http://wireshark.org" TargetMode="External"/><Relationship Id="rId4" Type="http://schemas.openxmlformats.org/officeDocument/2006/relationships/hyperlink" Target="https://portswigger.net/burp" TargetMode="External"/><Relationship Id="rId9" Type="http://schemas.openxmlformats.org/officeDocument/2006/relationships/hyperlink" Target="http://openwall.com/joh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kali.or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parrotsec.or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573" y="3969225"/>
            <a:ext cx="938351" cy="9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0925" y="919288"/>
            <a:ext cx="6782150" cy="223810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1297675" y="3969213"/>
            <a:ext cx="938400" cy="9384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highlight>
                  <a:srgbClr val="FFFF00"/>
                </a:highlight>
                <a:latin typeface="+mn-lt"/>
                <a:ea typeface="Roboto Mono"/>
                <a:cs typeface="Roboto Mono"/>
                <a:sym typeface="Roboto Mono"/>
              </a:rPr>
              <a:t>YOUR LOGO HERE</a:t>
            </a:r>
            <a:endParaRPr sz="1100" b="1" dirty="0">
              <a:highlight>
                <a:srgbClr val="FFFF00"/>
              </a:highlight>
              <a:latin typeface="+mn-lt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D104437-9C38-54E2-647F-A82A5A85A6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" t="26672" r="2152" b="6905"/>
          <a:stretch>
            <a:fillRect/>
          </a:stretch>
        </p:blipFill>
        <p:spPr bwMode="auto">
          <a:xfrm>
            <a:off x="3877278" y="2845015"/>
            <a:ext cx="3960046" cy="221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Google Shape;132;p22"/>
          <p:cNvSpPr txBox="1"/>
          <p:nvPr/>
        </p:nvSpPr>
        <p:spPr>
          <a:xfrm>
            <a:off x="153965" y="142466"/>
            <a:ext cx="8775600" cy="10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+mn-lt"/>
                <a:ea typeface="Roboto Mono"/>
                <a:cs typeface="Roboto Mono"/>
                <a:sym typeface="Roboto Mono"/>
              </a:rPr>
              <a:t>European Cybersecurity Challenge</a:t>
            </a:r>
            <a:br>
              <a:rPr lang="en" sz="3200">
                <a:solidFill>
                  <a:srgbClr val="595959"/>
                </a:solidFill>
                <a:latin typeface="+mn-lt"/>
                <a:ea typeface="Roboto Mono"/>
                <a:cs typeface="Roboto Mono"/>
                <a:sym typeface="Roboto Mono"/>
              </a:rPr>
            </a:br>
            <a:r>
              <a:rPr lang="en" sz="2800">
                <a:solidFill>
                  <a:schemeClr val="lt1"/>
                </a:solidFill>
                <a:highlight>
                  <a:schemeClr val="dk1"/>
                </a:highlight>
                <a:latin typeface="+mn-lt"/>
                <a:ea typeface="Roboto Mono"/>
                <a:cs typeface="Roboto Mono"/>
                <a:sym typeface="Roboto Mono"/>
              </a:rPr>
              <a:t>&gt;_ECSC</a:t>
            </a:r>
            <a:r>
              <a:rPr lang="en" sz="2800">
                <a:solidFill>
                  <a:srgbClr val="E7E6E6"/>
                </a:solidFill>
                <a:highlight>
                  <a:srgbClr val="305770"/>
                </a:highlight>
                <a:latin typeface="+mn-lt"/>
                <a:ea typeface="Roboto Mono"/>
                <a:cs typeface="Roboto Mono"/>
                <a:sym typeface="Roboto Mono"/>
              </a:rPr>
              <a:t> </a:t>
            </a:r>
            <a:endParaRPr sz="2800">
              <a:solidFill>
                <a:srgbClr val="E7E6E6"/>
              </a:solidFill>
              <a:highlight>
                <a:srgbClr val="305770"/>
              </a:highlight>
              <a:latin typeface="+mn-lt"/>
              <a:ea typeface="Roboto Mono"/>
              <a:cs typeface="Roboto Mono"/>
              <a:sym typeface="Roboto Mono"/>
            </a:endParaRPr>
          </a:p>
        </p:txBody>
      </p:sp>
      <p:sp>
        <p:nvSpPr>
          <p:cNvPr id="133" name="Google Shape;133;p22"/>
          <p:cNvSpPr txBox="1"/>
          <p:nvPr/>
        </p:nvSpPr>
        <p:spPr>
          <a:xfrm>
            <a:off x="256309" y="1176441"/>
            <a:ext cx="8559866" cy="14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Mono"/>
              <a:buChar char="●"/>
            </a:pPr>
            <a:r>
              <a:rPr lang="en" sz="2000" b="1" i="1" dirty="0">
                <a:solidFill>
                  <a:schemeClr val="dk1"/>
                </a:solidFill>
                <a:latin typeface="+mn-lt"/>
                <a:ea typeface="Roboto Mono"/>
                <a:cs typeface="Roboto Mono"/>
                <a:sym typeface="Roboto Mono"/>
              </a:rPr>
              <a:t>Συμμετέχοντες</a:t>
            </a:r>
            <a:endParaRPr sz="2000" b="1" i="1" dirty="0">
              <a:solidFill>
                <a:schemeClr val="dk1"/>
              </a:solidFill>
              <a:latin typeface="+mn-lt"/>
              <a:ea typeface="Roboto Mono"/>
              <a:cs typeface="Roboto Mono"/>
              <a:sym typeface="Roboto Mon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>
                <a:solidFill>
                  <a:schemeClr val="dk1"/>
                </a:solidFill>
                <a:latin typeface="+mn-lt"/>
                <a:ea typeface="Roboto Mono"/>
                <a:cs typeface="Roboto Mono"/>
                <a:sym typeface="Roboto Mono"/>
              </a:rPr>
              <a:t>Στο ECSC συμμετέχουν νέοι ηλικίας 14–25 ετών, κάθε ομάδα έχει 5 </a:t>
            </a:r>
            <a:r>
              <a:rPr lang="en" sz="2000" b="1" dirty="0">
                <a:solidFill>
                  <a:schemeClr val="dk1"/>
                </a:solidFill>
                <a:latin typeface="+mn-lt"/>
                <a:ea typeface="Roboto Mono"/>
                <a:cs typeface="Roboto Mono"/>
                <a:sym typeface="Roboto Mono"/>
              </a:rPr>
              <a:t>juniors</a:t>
            </a:r>
            <a:r>
              <a:rPr lang="en" sz="2000" dirty="0">
                <a:solidFill>
                  <a:schemeClr val="dk1"/>
                </a:solidFill>
                <a:latin typeface="+mn-lt"/>
                <a:ea typeface="Roboto Mono"/>
                <a:cs typeface="Roboto Mono"/>
                <a:sym typeface="Roboto Mono"/>
              </a:rPr>
              <a:t> (14–20 ετών) και 5 </a:t>
            </a:r>
            <a:r>
              <a:rPr lang="en" sz="2000" b="1" dirty="0">
                <a:solidFill>
                  <a:schemeClr val="dk1"/>
                </a:solidFill>
                <a:latin typeface="+mn-lt"/>
                <a:ea typeface="Roboto Mono"/>
                <a:cs typeface="Roboto Mono"/>
                <a:sym typeface="Roboto Mono"/>
              </a:rPr>
              <a:t>seniors</a:t>
            </a:r>
            <a:r>
              <a:rPr lang="en" sz="2000" dirty="0">
                <a:solidFill>
                  <a:schemeClr val="dk1"/>
                </a:solidFill>
                <a:latin typeface="+mn-lt"/>
                <a:ea typeface="Roboto Mono"/>
                <a:cs typeface="Roboto Mono"/>
                <a:sym typeface="Roboto Mono"/>
              </a:rPr>
              <a:t> (21–25 ετών)</a:t>
            </a:r>
            <a:endParaRPr sz="2000" dirty="0">
              <a:solidFill>
                <a:schemeClr val="dk1"/>
              </a:solidFill>
              <a:latin typeface="+mn-lt"/>
              <a:ea typeface="Roboto Mono"/>
              <a:cs typeface="Roboto Mono"/>
              <a:sym typeface="Roboto Mon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Mono"/>
              <a:buChar char="●"/>
            </a:pPr>
            <a:r>
              <a:rPr lang="en" sz="2000" b="1" dirty="0">
                <a:solidFill>
                  <a:schemeClr val="dk1"/>
                </a:solidFill>
                <a:latin typeface="+mn-lt"/>
                <a:ea typeface="Roboto Mono"/>
                <a:cs typeface="Roboto Mono"/>
                <a:sym typeface="Roboto Mono"/>
              </a:rPr>
              <a:t>Το 2024</a:t>
            </a:r>
            <a:r>
              <a:rPr lang="en" sz="2000" dirty="0">
                <a:solidFill>
                  <a:schemeClr val="dk1"/>
                </a:solidFill>
                <a:latin typeface="+mn-lt"/>
                <a:ea typeface="Roboto Mono"/>
                <a:cs typeface="Roboto Mono"/>
                <a:sym typeface="Roboto Mono"/>
              </a:rPr>
              <a:t> ο διαγωνισμός έγινε στο Τορίνο της Ιταλίας</a:t>
            </a:r>
            <a:endParaRPr sz="2000" dirty="0">
              <a:solidFill>
                <a:schemeClr val="dk1"/>
              </a:solidFill>
              <a:latin typeface="+mn-lt"/>
              <a:ea typeface="Roboto Mono"/>
              <a:cs typeface="Roboto Mono"/>
              <a:sym typeface="Roboto Mon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Mono"/>
              <a:buChar char="●"/>
            </a:pPr>
            <a:r>
              <a:rPr lang="en" sz="2000" b="1" dirty="0">
                <a:solidFill>
                  <a:schemeClr val="dk1"/>
                </a:solidFill>
                <a:latin typeface="+mn-lt"/>
                <a:ea typeface="Roboto Mono"/>
                <a:cs typeface="Roboto Mono"/>
                <a:sym typeface="Roboto Mono"/>
              </a:rPr>
              <a:t>Το 2025 </a:t>
            </a:r>
            <a:r>
              <a:rPr lang="en" sz="2000" dirty="0">
                <a:solidFill>
                  <a:schemeClr val="dk1"/>
                </a:solidFill>
                <a:latin typeface="+mn-lt"/>
                <a:ea typeface="Roboto Mono"/>
                <a:cs typeface="Roboto Mono"/>
                <a:sym typeface="Roboto Mono"/>
              </a:rPr>
              <a:t>ο διαγωνισμός </a:t>
            </a:r>
            <a:r>
              <a:rPr lang="el-GR" sz="2000" dirty="0">
                <a:solidFill>
                  <a:schemeClr val="dk1"/>
                </a:solidFill>
                <a:latin typeface="+mn-lt"/>
                <a:ea typeface="Roboto Mono"/>
                <a:cs typeface="Roboto Mono"/>
                <a:sym typeface="Roboto Mono"/>
              </a:rPr>
              <a:t>έγινε </a:t>
            </a:r>
            <a:r>
              <a:rPr lang="en" sz="2000" dirty="0">
                <a:solidFill>
                  <a:schemeClr val="dk1"/>
                </a:solidFill>
                <a:latin typeface="+mn-lt"/>
                <a:ea typeface="Roboto Mono"/>
                <a:cs typeface="Roboto Mono"/>
                <a:sym typeface="Roboto Mono"/>
              </a:rPr>
              <a:t>στ</a:t>
            </a:r>
            <a:r>
              <a:rPr lang="el-GR" sz="2000" dirty="0">
                <a:solidFill>
                  <a:schemeClr val="dk1"/>
                </a:solidFill>
                <a:latin typeface="+mn-lt"/>
                <a:ea typeface="Roboto Mono"/>
                <a:cs typeface="Roboto Mono"/>
                <a:sym typeface="Roboto Mono"/>
              </a:rPr>
              <a:t>ην</a:t>
            </a:r>
            <a:r>
              <a:rPr lang="en" sz="2000" dirty="0">
                <a:solidFill>
                  <a:schemeClr val="dk1"/>
                </a:solidFill>
                <a:latin typeface="+mn-lt"/>
                <a:ea typeface="Roboto Mono"/>
                <a:cs typeface="Roboto Mono"/>
                <a:sym typeface="Roboto Mono"/>
              </a:rPr>
              <a:t> Βαρσοβία της Πολωνίας</a:t>
            </a:r>
            <a:endParaRPr sz="2000" b="1" dirty="0">
              <a:latin typeface="+mn-lt"/>
              <a:ea typeface="Roboto Mono"/>
              <a:cs typeface="Roboto Mono"/>
              <a:sym typeface="Roboto Mono"/>
            </a:endParaRPr>
          </a:p>
        </p:txBody>
      </p:sp>
      <p:sp>
        <p:nvSpPr>
          <p:cNvPr id="135" name="Google Shape;135;p22"/>
          <p:cNvSpPr txBox="1"/>
          <p:nvPr/>
        </p:nvSpPr>
        <p:spPr>
          <a:xfrm rot="-5400000">
            <a:off x="-114225" y="3994550"/>
            <a:ext cx="1566300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+mn-lt"/>
                <a:ea typeface="Roboto Mono"/>
                <a:cs typeface="Roboto Mono"/>
                <a:sym typeface="Roboto Mono"/>
              </a:rPr>
              <a:t>TEAM GREECE</a:t>
            </a:r>
            <a:endParaRPr dirty="0">
              <a:solidFill>
                <a:schemeClr val="dk1"/>
              </a:solidFill>
              <a:latin typeface="+mn-lt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900" dirty="0">
                <a:solidFill>
                  <a:schemeClr val="dk1"/>
                </a:solidFill>
                <a:latin typeface="+mn-lt"/>
                <a:ea typeface="Roboto Mono"/>
                <a:cs typeface="Roboto Mono"/>
                <a:sym typeface="Roboto Mono"/>
              </a:rPr>
              <a:t>Βαρσοβία</a:t>
            </a:r>
            <a:r>
              <a:rPr lang="en" sz="900" dirty="0">
                <a:solidFill>
                  <a:schemeClr val="dk1"/>
                </a:solidFill>
                <a:latin typeface="+mn-lt"/>
                <a:ea typeface="Roboto Mono"/>
                <a:cs typeface="Roboto Mono"/>
                <a:sym typeface="Roboto Mono"/>
              </a:rPr>
              <a:t>,</a:t>
            </a:r>
            <a:r>
              <a:rPr lang="el-GR" sz="900" dirty="0">
                <a:solidFill>
                  <a:schemeClr val="dk1"/>
                </a:solidFill>
                <a:latin typeface="+mn-lt"/>
                <a:ea typeface="Roboto Mono"/>
                <a:cs typeface="Roboto Mono"/>
                <a:sym typeface="Roboto Mono"/>
              </a:rPr>
              <a:t>Πολωνία</a:t>
            </a:r>
            <a:r>
              <a:rPr lang="en" sz="900" dirty="0">
                <a:solidFill>
                  <a:schemeClr val="dk1"/>
                </a:solidFill>
                <a:latin typeface="+mn-lt"/>
                <a:ea typeface="Roboto Mono"/>
                <a:cs typeface="Roboto Mono"/>
                <a:sym typeface="Roboto Mono"/>
              </a:rPr>
              <a:t> 202</a:t>
            </a:r>
            <a:r>
              <a:rPr lang="el-GR" sz="900" dirty="0">
                <a:solidFill>
                  <a:schemeClr val="dk1"/>
                </a:solidFill>
                <a:latin typeface="+mn-lt"/>
                <a:ea typeface="Roboto Mono"/>
                <a:cs typeface="Roboto Mono"/>
                <a:sym typeface="Roboto Mono"/>
              </a:rPr>
              <a:t>5</a:t>
            </a:r>
            <a:endParaRPr sz="1100" dirty="0">
              <a:solidFill>
                <a:schemeClr val="dk2"/>
              </a:solidFill>
              <a:latin typeface="+mn-lt"/>
            </a:endParaRPr>
          </a:p>
        </p:txBody>
      </p:sp>
      <p:sp>
        <p:nvSpPr>
          <p:cNvPr id="136" name="Google Shape;136;p22"/>
          <p:cNvSpPr txBox="1"/>
          <p:nvPr/>
        </p:nvSpPr>
        <p:spPr>
          <a:xfrm>
            <a:off x="7837325" y="4286000"/>
            <a:ext cx="1238400" cy="7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+mn-lt"/>
                <a:ea typeface="Roboto Mono"/>
                <a:cs typeface="Roboto Mono"/>
                <a:sym typeface="Roboto Mono"/>
              </a:rPr>
              <a:t>Περισσότερες πληροφορίες στο ecsc.gr</a:t>
            </a:r>
            <a:endParaRPr sz="800">
              <a:solidFill>
                <a:schemeClr val="dk2"/>
              </a:solidFill>
              <a:latin typeface="+mn-lt"/>
              <a:ea typeface="Roboto Mono"/>
              <a:cs typeface="Roboto Mono"/>
              <a:sym typeface="Roboto Mono"/>
            </a:endParaRPr>
          </a:p>
        </p:txBody>
      </p:sp>
      <p:pic>
        <p:nvPicPr>
          <p:cNvPr id="1028" name="Picture 4" descr="ecsc-2025-Jeopardy">
            <a:extLst>
              <a:ext uri="{FF2B5EF4-FFF2-40B4-BE49-F238E27FC236}">
                <a16:creationId xmlns:a16="http://schemas.microsoft.com/office/drawing/2014/main" id="{5E736F97-381D-0785-DC5D-9CFEE29716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" t="2655" r="8026"/>
          <a:stretch>
            <a:fillRect/>
          </a:stretch>
        </p:blipFill>
        <p:spPr bwMode="auto">
          <a:xfrm>
            <a:off x="916699" y="2845014"/>
            <a:ext cx="2960579" cy="221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/>
        </p:nvSpPr>
        <p:spPr>
          <a:xfrm>
            <a:off x="153965" y="142466"/>
            <a:ext cx="8775600" cy="10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+mn-lt"/>
                <a:ea typeface="Roboto Mono"/>
                <a:cs typeface="Roboto Mono"/>
                <a:sym typeface="Roboto Mono"/>
              </a:rPr>
              <a:t>Cybersecurity Roles</a:t>
            </a:r>
            <a:br>
              <a:rPr lang="en" sz="3200">
                <a:solidFill>
                  <a:srgbClr val="595959"/>
                </a:solidFill>
                <a:latin typeface="+mn-lt"/>
                <a:ea typeface="Roboto Mono"/>
                <a:cs typeface="Roboto Mono"/>
                <a:sym typeface="Roboto Mono"/>
              </a:rPr>
            </a:br>
            <a:r>
              <a:rPr lang="en" sz="2800">
                <a:solidFill>
                  <a:schemeClr val="lt1"/>
                </a:solidFill>
                <a:highlight>
                  <a:schemeClr val="dk1"/>
                </a:highlight>
                <a:latin typeface="+mn-lt"/>
                <a:ea typeface="Roboto Mono"/>
                <a:cs typeface="Roboto Mono"/>
                <a:sym typeface="Roboto Mono"/>
              </a:rPr>
              <a:t>&gt;_Based on ENISA’s ECSF</a:t>
            </a:r>
            <a:r>
              <a:rPr lang="en" sz="2800">
                <a:solidFill>
                  <a:srgbClr val="E7E6E6"/>
                </a:solidFill>
                <a:highlight>
                  <a:srgbClr val="305770"/>
                </a:highlight>
                <a:latin typeface="+mn-lt"/>
                <a:ea typeface="Roboto Mono"/>
                <a:cs typeface="Roboto Mono"/>
                <a:sym typeface="Roboto Mono"/>
              </a:rPr>
              <a:t> </a:t>
            </a:r>
            <a:endParaRPr sz="2800">
              <a:solidFill>
                <a:srgbClr val="E7E6E6"/>
              </a:solidFill>
              <a:highlight>
                <a:srgbClr val="305770"/>
              </a:highlight>
              <a:latin typeface="+mn-lt"/>
              <a:ea typeface="Roboto Mono"/>
              <a:cs typeface="Roboto Mono"/>
              <a:sym typeface="Roboto Mono"/>
            </a:endParaRPr>
          </a:p>
        </p:txBody>
      </p:sp>
      <p:pic>
        <p:nvPicPr>
          <p:cNvPr id="142" name="Google Shape;14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264" y="1424809"/>
            <a:ext cx="1550031" cy="1532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7798" y="1443388"/>
            <a:ext cx="1037153" cy="1527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81564" y="1483409"/>
            <a:ext cx="1618414" cy="1510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78753" y="1339232"/>
            <a:ext cx="1510140" cy="1641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07003" y="1372737"/>
            <a:ext cx="1191016" cy="1589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92519" y="1377753"/>
            <a:ext cx="1384770" cy="1595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3597" y="3223964"/>
            <a:ext cx="1265099" cy="1498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766619" y="3199004"/>
            <a:ext cx="1219509" cy="1532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302858" y="3240377"/>
            <a:ext cx="991564" cy="1481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789875" y="3288919"/>
            <a:ext cx="1287893" cy="1447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198729" y="3272499"/>
            <a:ext cx="1407565" cy="1464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598225" y="3186792"/>
            <a:ext cx="1373373" cy="1510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/>
        </p:nvSpPr>
        <p:spPr>
          <a:xfrm>
            <a:off x="464125" y="1432750"/>
            <a:ext cx="8146476" cy="3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 dirty="0">
                <a:highlight>
                  <a:srgbClr val="FFFF00"/>
                </a:highlight>
                <a:latin typeface="+mn-lt"/>
                <a:ea typeface="Roboto Mono"/>
                <a:cs typeface="Roboto Mono"/>
                <a:sym typeface="Roboto Mono"/>
              </a:rPr>
              <a:t>Συμπληρώστε εδώ π</a:t>
            </a:r>
            <a:r>
              <a:rPr lang="en" sz="1600" dirty="0">
                <a:highlight>
                  <a:srgbClr val="FFFF00"/>
                </a:highlight>
                <a:latin typeface="+mn-lt"/>
                <a:ea typeface="Roboto Mono"/>
                <a:cs typeface="Roboto Mono"/>
                <a:sym typeface="Roboto Mono"/>
              </a:rPr>
              <a:t>ληροφορίες για τοπικές δράσεις, πρότζεκτ, ομάδες σχετικές με την κυβερνοασφάλεια</a:t>
            </a:r>
            <a:r>
              <a:rPr lang="en" sz="1600" dirty="0">
                <a:solidFill>
                  <a:srgbClr val="000000"/>
                </a:solidFill>
                <a:highlight>
                  <a:srgbClr val="FFFF00"/>
                </a:highlight>
                <a:latin typeface="+mn-lt"/>
                <a:ea typeface="Roboto Mono"/>
                <a:cs typeface="Roboto Mono"/>
                <a:sym typeface="Roboto Mono"/>
              </a:rPr>
              <a:t>.</a:t>
            </a:r>
            <a:endParaRPr sz="1600" dirty="0">
              <a:solidFill>
                <a:srgbClr val="000000"/>
              </a:solidFill>
              <a:highlight>
                <a:srgbClr val="FFFF00"/>
              </a:highlight>
              <a:latin typeface="+mn-lt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+mn-lt"/>
              <a:ea typeface="Roboto Mono"/>
              <a:cs typeface="Roboto Mono"/>
              <a:sym typeface="Roboto Mono"/>
            </a:endParaRPr>
          </a:p>
        </p:txBody>
      </p:sp>
      <p:sp>
        <p:nvSpPr>
          <p:cNvPr id="159" name="Google Shape;159;p24"/>
          <p:cNvSpPr txBox="1"/>
          <p:nvPr/>
        </p:nvSpPr>
        <p:spPr>
          <a:xfrm>
            <a:off x="153965" y="142466"/>
            <a:ext cx="8775600" cy="10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+mn-lt"/>
                <a:ea typeface="Roboto Mono"/>
                <a:cs typeface="Roboto Mono"/>
                <a:sym typeface="Roboto Mono"/>
              </a:rPr>
              <a:t>Initiatives &amp; Projects</a:t>
            </a:r>
            <a:br>
              <a:rPr lang="en" sz="3200">
                <a:solidFill>
                  <a:srgbClr val="595959"/>
                </a:solidFill>
                <a:latin typeface="+mn-lt"/>
                <a:ea typeface="Roboto Mono"/>
                <a:cs typeface="Roboto Mono"/>
                <a:sym typeface="Roboto Mono"/>
              </a:rPr>
            </a:br>
            <a:r>
              <a:rPr lang="en" sz="2800">
                <a:solidFill>
                  <a:schemeClr val="lt1"/>
                </a:solidFill>
                <a:highlight>
                  <a:schemeClr val="dk1"/>
                </a:highlight>
                <a:latin typeface="+mn-lt"/>
                <a:ea typeface="Roboto Mono"/>
                <a:cs typeface="Roboto Mono"/>
                <a:sym typeface="Roboto Mono"/>
              </a:rPr>
              <a:t>&gt;_At your University </a:t>
            </a:r>
            <a:endParaRPr sz="2800">
              <a:solidFill>
                <a:srgbClr val="E7E6E6"/>
              </a:solidFill>
              <a:highlight>
                <a:srgbClr val="305770"/>
              </a:highlight>
              <a:latin typeface="+mn-lt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156225" y="144900"/>
            <a:ext cx="7238700" cy="10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+mn-lt"/>
                <a:ea typeface="Roboto Mono"/>
                <a:cs typeface="Roboto Mono"/>
                <a:sym typeface="Roboto Mono"/>
              </a:rPr>
              <a:t>Capture The Flag (CTF)</a:t>
            </a:r>
            <a:br>
              <a:rPr lang="en" sz="3200">
                <a:solidFill>
                  <a:srgbClr val="595959"/>
                </a:solidFill>
                <a:latin typeface="+mn-lt"/>
                <a:ea typeface="Roboto Mono"/>
                <a:cs typeface="Roboto Mono"/>
                <a:sym typeface="Roboto Mono"/>
              </a:rPr>
            </a:br>
            <a:r>
              <a:rPr lang="en" sz="2800">
                <a:solidFill>
                  <a:schemeClr val="lt1"/>
                </a:solidFill>
                <a:highlight>
                  <a:schemeClr val="dk1"/>
                </a:highlight>
                <a:latin typeface="+mn-lt"/>
                <a:ea typeface="Roboto Mono"/>
                <a:cs typeface="Roboto Mono"/>
                <a:sym typeface="Roboto Mono"/>
              </a:rPr>
              <a:t>&gt;_Διαγωνισμοί Κυβερνοασφάλειας</a:t>
            </a:r>
            <a:endParaRPr sz="2800">
              <a:solidFill>
                <a:schemeClr val="lt1"/>
              </a:solidFill>
              <a:highlight>
                <a:schemeClr val="dk1"/>
              </a:highlight>
              <a:latin typeface="+mn-lt"/>
              <a:ea typeface="Roboto Mono"/>
              <a:cs typeface="Roboto Mono"/>
              <a:sym typeface="Roboto Mono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2748225" y="1401300"/>
            <a:ext cx="5997300" cy="3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+mn-lt"/>
                <a:ea typeface="Roboto Mono"/>
                <a:cs typeface="Roboto Mono"/>
                <a:sym typeface="Roboto Mono"/>
              </a:rPr>
              <a:t>Στους διαγωνισμούς CTF οι συμμετέχοντες πρέπει να λύσουν έναν αριθμό από δοκιμασίες/πρόκληση (challenge) σε θέματα σχετικά με την κυβερνοασφάλεια.</a:t>
            </a:r>
            <a:endParaRPr sz="1600">
              <a:solidFill>
                <a:srgbClr val="000000"/>
              </a:solidFill>
              <a:latin typeface="+mn-lt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+mn-lt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+mn-lt"/>
                <a:ea typeface="Roboto Mono"/>
                <a:cs typeface="Roboto Mono"/>
                <a:sym typeface="Roboto Mono"/>
              </a:rPr>
              <a:t>Για να αποδείξουν ότι έλυσαν την πρόκληση, πρέπει να παρουσιάσουν ότι κατάφεραν να ανακτήσουν τη μυστική σημαία που ήταν κρυμμένη μέσα στη κάθε πρόκληση.</a:t>
            </a:r>
            <a:br>
              <a:rPr lang="en" sz="1600">
                <a:latin typeface="+mn-lt"/>
                <a:ea typeface="Roboto Mono"/>
                <a:cs typeface="Roboto Mono"/>
                <a:sym typeface="Roboto Mono"/>
              </a:rPr>
            </a:br>
            <a:br>
              <a:rPr lang="en" sz="1600">
                <a:latin typeface="+mn-lt"/>
                <a:ea typeface="Roboto Mono"/>
                <a:cs typeface="Roboto Mono"/>
                <a:sym typeface="Roboto Mono"/>
              </a:rPr>
            </a:br>
            <a:r>
              <a:rPr lang="en" sz="1600">
                <a:solidFill>
                  <a:srgbClr val="000000"/>
                </a:solidFill>
                <a:latin typeface="+mn-lt"/>
                <a:ea typeface="Roboto Mono"/>
                <a:cs typeface="Roboto Mono"/>
                <a:sym typeface="Roboto Mono"/>
              </a:rPr>
              <a:t>Η σημαίες είναι ένα κείμενο της μορφής: </a:t>
            </a:r>
            <a:r>
              <a:rPr lang="en" sz="1600" b="1">
                <a:solidFill>
                  <a:srgbClr val="000000"/>
                </a:solidFill>
                <a:latin typeface="+mn-lt"/>
                <a:ea typeface="Roboto Mono"/>
                <a:cs typeface="Roboto Mono"/>
                <a:sym typeface="Roboto Mono"/>
              </a:rPr>
              <a:t>FLAG{Th1S_iS_aN_eX4mPL3_fL4g}</a:t>
            </a:r>
            <a:endParaRPr sz="1600">
              <a:solidFill>
                <a:srgbClr val="000000"/>
              </a:solidFill>
              <a:latin typeface="+mn-lt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63" name="Google Shape;63;p14"/>
          <p:cNvGrpSpPr/>
          <p:nvPr/>
        </p:nvGrpSpPr>
        <p:grpSpPr>
          <a:xfrm>
            <a:off x="340145" y="1654013"/>
            <a:ext cx="2076762" cy="2400581"/>
            <a:chOff x="366088" y="2388675"/>
            <a:chExt cx="2444687" cy="2825875"/>
          </a:xfrm>
        </p:grpSpPr>
        <p:pic>
          <p:nvPicPr>
            <p:cNvPr id="64" name="Google Shape;64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66088" y="2710300"/>
              <a:ext cx="576300" cy="576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33200" y="2388675"/>
              <a:ext cx="576300" cy="576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05325" y="2682000"/>
              <a:ext cx="576300" cy="576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61700" y="4363625"/>
              <a:ext cx="576300" cy="576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09388" y="4638250"/>
              <a:ext cx="576300" cy="576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81525" y="4259550"/>
              <a:ext cx="576300" cy="5763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0" name="Google Shape;70;p14"/>
            <p:cNvGrpSpPr/>
            <p:nvPr/>
          </p:nvGrpSpPr>
          <p:grpSpPr>
            <a:xfrm>
              <a:off x="394075" y="3564938"/>
              <a:ext cx="520325" cy="520325"/>
              <a:chOff x="317875" y="3641138"/>
              <a:chExt cx="520325" cy="520325"/>
            </a:xfrm>
          </p:grpSpPr>
          <p:pic>
            <p:nvPicPr>
              <p:cNvPr id="71" name="Google Shape;71;p14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17875" y="3641138"/>
                <a:ext cx="520325" cy="5203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2" name="Google Shape;72;p14"/>
              <p:cNvSpPr txBox="1"/>
              <p:nvPr/>
            </p:nvSpPr>
            <p:spPr>
              <a:xfrm>
                <a:off x="352500" y="3653600"/>
                <a:ext cx="457200" cy="39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" sz="1000" b="1" i="0" u="none" strike="noStrike" cap="none">
                    <a:solidFill>
                      <a:srgbClr val="FFFFFF"/>
                    </a:solidFill>
                    <a:latin typeface="+mn-lt"/>
                    <a:ea typeface="Calibri"/>
                    <a:cs typeface="Calibri"/>
                    <a:sym typeface="Calibri"/>
                  </a:rPr>
                  <a:t>1</a:t>
                </a:r>
                <a:endParaRPr sz="1000" b="1" i="0" u="none" strike="noStrike" cap="none">
                  <a:solidFill>
                    <a:srgbClr val="FFFFFF"/>
                  </a:solidFill>
                  <a:latin typeface="+mn-lt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" name="Google Shape;73;p14"/>
            <p:cNvGrpSpPr/>
            <p:nvPr/>
          </p:nvGrpSpPr>
          <p:grpSpPr>
            <a:xfrm>
              <a:off x="1026200" y="3843300"/>
              <a:ext cx="520325" cy="520325"/>
              <a:chOff x="317875" y="3641138"/>
              <a:chExt cx="520325" cy="520325"/>
            </a:xfrm>
          </p:grpSpPr>
          <p:pic>
            <p:nvPicPr>
              <p:cNvPr id="74" name="Google Shape;74;p14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17875" y="3641138"/>
                <a:ext cx="520325" cy="5203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5" name="Google Shape;75;p14"/>
              <p:cNvSpPr txBox="1"/>
              <p:nvPr/>
            </p:nvSpPr>
            <p:spPr>
              <a:xfrm>
                <a:off x="352500" y="3653600"/>
                <a:ext cx="457200" cy="39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" sz="1000" b="1" i="0" u="none" strike="noStrike" cap="none">
                    <a:solidFill>
                      <a:srgbClr val="FFFFFF"/>
                    </a:solidFill>
                    <a:latin typeface="+mn-lt"/>
                    <a:ea typeface="Calibri"/>
                    <a:cs typeface="Calibri"/>
                    <a:sym typeface="Calibri"/>
                  </a:rPr>
                  <a:t>2</a:t>
                </a:r>
                <a:endParaRPr sz="1000" b="1" i="0" u="none" strike="noStrike" cap="none">
                  <a:solidFill>
                    <a:srgbClr val="FFFFFF"/>
                  </a:solidFill>
                  <a:latin typeface="+mn-lt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" name="Google Shape;76;p14"/>
            <p:cNvGrpSpPr/>
            <p:nvPr/>
          </p:nvGrpSpPr>
          <p:grpSpPr>
            <a:xfrm>
              <a:off x="1658325" y="3498763"/>
              <a:ext cx="520325" cy="520325"/>
              <a:chOff x="317875" y="3641138"/>
              <a:chExt cx="520325" cy="520325"/>
            </a:xfrm>
          </p:grpSpPr>
          <p:pic>
            <p:nvPicPr>
              <p:cNvPr id="77" name="Google Shape;77;p14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17875" y="3641138"/>
                <a:ext cx="520325" cy="5203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8" name="Google Shape;78;p14"/>
              <p:cNvSpPr txBox="1"/>
              <p:nvPr/>
            </p:nvSpPr>
            <p:spPr>
              <a:xfrm>
                <a:off x="352500" y="3653600"/>
                <a:ext cx="457200" cy="39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" sz="1000" b="1" i="0" u="none" strike="noStrike" cap="none">
                    <a:solidFill>
                      <a:srgbClr val="FFFFFF"/>
                    </a:solidFill>
                    <a:latin typeface="+mn-lt"/>
                    <a:ea typeface="Calibri"/>
                    <a:cs typeface="Calibri"/>
                    <a:sym typeface="Calibri"/>
                  </a:rPr>
                  <a:t>3</a:t>
                </a:r>
                <a:endParaRPr sz="1000" b="1" i="0" u="none" strike="noStrike" cap="none">
                  <a:solidFill>
                    <a:srgbClr val="FFFFFF"/>
                  </a:solidFill>
                  <a:latin typeface="+mn-lt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" name="Google Shape;79;p14"/>
            <p:cNvGrpSpPr/>
            <p:nvPr/>
          </p:nvGrpSpPr>
          <p:grpSpPr>
            <a:xfrm>
              <a:off x="2290450" y="3643100"/>
              <a:ext cx="520325" cy="520325"/>
              <a:chOff x="317875" y="3641138"/>
              <a:chExt cx="520325" cy="520325"/>
            </a:xfrm>
          </p:grpSpPr>
          <p:pic>
            <p:nvPicPr>
              <p:cNvPr id="80" name="Google Shape;80;p14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17875" y="3641138"/>
                <a:ext cx="520325" cy="5203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1" name="Google Shape;81;p14"/>
              <p:cNvSpPr txBox="1"/>
              <p:nvPr/>
            </p:nvSpPr>
            <p:spPr>
              <a:xfrm>
                <a:off x="352500" y="3653600"/>
                <a:ext cx="457200" cy="39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" sz="1000" b="1" i="0" u="none" strike="noStrike" cap="none">
                    <a:solidFill>
                      <a:srgbClr val="FFFFFF"/>
                    </a:solidFill>
                    <a:latin typeface="+mn-lt"/>
                    <a:ea typeface="Calibri"/>
                    <a:cs typeface="Calibri"/>
                    <a:sym typeface="Calibri"/>
                  </a:rPr>
                  <a:t>4</a:t>
                </a:r>
                <a:endParaRPr sz="1000" b="1" i="0" u="none" strike="noStrike" cap="none">
                  <a:solidFill>
                    <a:srgbClr val="FFFFFF"/>
                  </a:solidFill>
                  <a:latin typeface="+mn-lt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/>
        </p:nvSpPr>
        <p:spPr>
          <a:xfrm>
            <a:off x="154325" y="144925"/>
            <a:ext cx="8599200" cy="10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+mn-lt"/>
                <a:ea typeface="Roboto Mono"/>
                <a:cs typeface="Roboto Mono"/>
                <a:sym typeface="Roboto Mono"/>
              </a:rPr>
              <a:t>Capture The Flag (CTF)</a:t>
            </a:r>
            <a:br>
              <a:rPr lang="en" sz="3200">
                <a:solidFill>
                  <a:srgbClr val="595959"/>
                </a:solidFill>
                <a:latin typeface="+mn-lt"/>
                <a:ea typeface="Roboto Mono"/>
                <a:cs typeface="Roboto Mono"/>
                <a:sym typeface="Roboto Mono"/>
              </a:rPr>
            </a:br>
            <a:r>
              <a:rPr lang="en" sz="2800">
                <a:solidFill>
                  <a:schemeClr val="lt1"/>
                </a:solidFill>
                <a:highlight>
                  <a:schemeClr val="dk1"/>
                </a:highlight>
                <a:latin typeface="+mn-lt"/>
                <a:ea typeface="Roboto Mono"/>
                <a:cs typeface="Roboto Mono"/>
                <a:sym typeface="Roboto Mono"/>
              </a:rPr>
              <a:t>&gt;_Βασικές Κατηγορίες Δοκιμασιών</a:t>
            </a:r>
            <a:r>
              <a:rPr lang="en" sz="2800">
                <a:solidFill>
                  <a:srgbClr val="E7E6E6"/>
                </a:solidFill>
                <a:highlight>
                  <a:srgbClr val="305770"/>
                </a:highlight>
                <a:latin typeface="+mn-lt"/>
                <a:ea typeface="Roboto Mono"/>
                <a:cs typeface="Roboto Mono"/>
                <a:sym typeface="Roboto Mono"/>
              </a:rPr>
              <a:t>  </a:t>
            </a:r>
            <a:endParaRPr sz="2800">
              <a:solidFill>
                <a:srgbClr val="E7E6E6"/>
              </a:solidFill>
              <a:highlight>
                <a:srgbClr val="305770"/>
              </a:highlight>
              <a:latin typeface="+mn-lt"/>
              <a:ea typeface="Roboto Mono"/>
              <a:cs typeface="Roboto Mono"/>
              <a:sym typeface="Roboto Mono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105450" y="1358200"/>
            <a:ext cx="8933100" cy="3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en" sz="1700" b="1">
                <a:solidFill>
                  <a:schemeClr val="dk1"/>
                </a:solidFill>
                <a:latin typeface="+mn-lt"/>
                <a:ea typeface="Roboto Mono"/>
                <a:cs typeface="Roboto Mono"/>
                <a:sym typeface="Roboto Mono"/>
              </a:rPr>
              <a:t>Κρυπτογραφία (Cryptography)</a:t>
            </a:r>
            <a:br>
              <a:rPr lang="en" sz="1700" b="1">
                <a:solidFill>
                  <a:schemeClr val="dk1"/>
                </a:solidFill>
                <a:latin typeface="+mn-lt"/>
                <a:ea typeface="Roboto Mono"/>
                <a:cs typeface="Roboto Mono"/>
                <a:sym typeface="Roboto Mono"/>
              </a:rPr>
            </a:br>
            <a:r>
              <a:rPr lang="en" sz="1700">
                <a:solidFill>
                  <a:schemeClr val="dk1"/>
                </a:solidFill>
                <a:latin typeface="+mn-lt"/>
                <a:ea typeface="Roboto Mono"/>
                <a:cs typeface="Roboto Mono"/>
                <a:sym typeface="Roboto Mono"/>
              </a:rPr>
              <a:t>κρυπτογράφηση και αποκρυπτογράφηση πληροφοριών</a:t>
            </a:r>
            <a:endParaRPr sz="1700">
              <a:solidFill>
                <a:schemeClr val="dk1"/>
              </a:solidFill>
              <a:latin typeface="+mn-lt"/>
              <a:ea typeface="Roboto Mono"/>
              <a:cs typeface="Roboto Mono"/>
              <a:sym typeface="Roboto Mono"/>
            </a:endParaRPr>
          </a:p>
          <a:p>
            <a:pPr marL="4572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en" sz="1700" b="1">
                <a:solidFill>
                  <a:schemeClr val="dk1"/>
                </a:solidFill>
                <a:latin typeface="+mn-lt"/>
                <a:ea typeface="Roboto Mono"/>
                <a:cs typeface="Roboto Mono"/>
                <a:sym typeface="Roboto Mono"/>
              </a:rPr>
              <a:t>Παγκόσμιος Ιστός (Web)</a:t>
            </a:r>
            <a:br>
              <a:rPr lang="en" sz="1700">
                <a:solidFill>
                  <a:schemeClr val="dk1"/>
                </a:solidFill>
                <a:latin typeface="+mn-lt"/>
                <a:ea typeface="Roboto Mono"/>
                <a:cs typeface="Roboto Mono"/>
                <a:sym typeface="Roboto Mono"/>
              </a:rPr>
            </a:br>
            <a:r>
              <a:rPr lang="en" sz="1700">
                <a:solidFill>
                  <a:schemeClr val="dk1"/>
                </a:solidFill>
                <a:latin typeface="+mn-lt"/>
                <a:ea typeface="Roboto Mono"/>
                <a:cs typeface="Roboto Mono"/>
                <a:sym typeface="Roboto Mono"/>
              </a:rPr>
              <a:t>λειτουργία και ασφάλεια διαδικτυακών εφαρμογών</a:t>
            </a:r>
            <a:endParaRPr sz="1700">
              <a:solidFill>
                <a:schemeClr val="dk1"/>
              </a:solidFill>
              <a:latin typeface="+mn-lt"/>
              <a:ea typeface="Roboto Mono"/>
              <a:cs typeface="Roboto Mono"/>
              <a:sym typeface="Roboto Mono"/>
            </a:endParaRPr>
          </a:p>
          <a:p>
            <a:pPr marL="4572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en" sz="1700" b="1">
                <a:solidFill>
                  <a:schemeClr val="dk1"/>
                </a:solidFill>
                <a:latin typeface="+mn-lt"/>
                <a:ea typeface="Roboto Mono"/>
                <a:cs typeface="Roboto Mono"/>
                <a:sym typeface="Roboto Mono"/>
              </a:rPr>
              <a:t>Αντίστροφη Μηχανική (Reverse Engineering)</a:t>
            </a:r>
            <a:br>
              <a:rPr lang="en" sz="1700">
                <a:solidFill>
                  <a:schemeClr val="dk1"/>
                </a:solidFill>
                <a:latin typeface="+mn-lt"/>
                <a:ea typeface="Roboto Mono"/>
                <a:cs typeface="Roboto Mono"/>
                <a:sym typeface="Roboto Mono"/>
              </a:rPr>
            </a:br>
            <a:r>
              <a:rPr lang="en" sz="1700">
                <a:solidFill>
                  <a:schemeClr val="dk1"/>
                </a:solidFill>
                <a:latin typeface="+mn-lt"/>
                <a:ea typeface="Roboto Mono"/>
                <a:cs typeface="Roboto Mono"/>
                <a:sym typeface="Roboto Mono"/>
              </a:rPr>
              <a:t>ανάλυση εκτελέσιμων προγραμμάτων σε γλώσσα μηχανής</a:t>
            </a:r>
            <a:endParaRPr sz="1700">
              <a:solidFill>
                <a:schemeClr val="dk1"/>
              </a:solidFill>
              <a:latin typeface="+mn-lt"/>
              <a:ea typeface="Roboto Mono"/>
              <a:cs typeface="Roboto Mono"/>
              <a:sym typeface="Roboto Mono"/>
            </a:endParaRPr>
          </a:p>
          <a:p>
            <a:pPr marL="4572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en" sz="1700" b="1">
                <a:solidFill>
                  <a:schemeClr val="dk1"/>
                </a:solidFill>
                <a:latin typeface="+mn-lt"/>
                <a:ea typeface="Roboto Mono"/>
                <a:cs typeface="Roboto Mono"/>
                <a:sym typeface="Roboto Mono"/>
              </a:rPr>
              <a:t>Εκμετάλλευση Αδυναμιών Προγραμμάτων (Binary Exploitation)</a:t>
            </a:r>
            <a:br>
              <a:rPr lang="en" sz="1700" b="1">
                <a:solidFill>
                  <a:schemeClr val="dk1"/>
                </a:solidFill>
                <a:latin typeface="+mn-lt"/>
                <a:ea typeface="Roboto Mono"/>
                <a:cs typeface="Roboto Mono"/>
                <a:sym typeface="Roboto Mono"/>
              </a:rPr>
            </a:br>
            <a:r>
              <a:rPr lang="en" sz="1700">
                <a:solidFill>
                  <a:schemeClr val="dk1"/>
                </a:solidFill>
                <a:latin typeface="+mn-lt"/>
                <a:ea typeface="Roboto Mono"/>
                <a:cs typeface="Roboto Mono"/>
                <a:sym typeface="Roboto Mono"/>
              </a:rPr>
              <a:t>αναγνώριση και εκμετάλλευση αδυναμιών σε προγράμματα</a:t>
            </a:r>
            <a:endParaRPr sz="1700">
              <a:solidFill>
                <a:schemeClr val="dk1"/>
              </a:solidFill>
              <a:latin typeface="+mn-lt"/>
              <a:ea typeface="Roboto Mono"/>
              <a:cs typeface="Roboto Mono"/>
              <a:sym typeface="Roboto Mono"/>
            </a:endParaRPr>
          </a:p>
          <a:p>
            <a:pPr marL="4572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en" sz="1700" b="1">
                <a:solidFill>
                  <a:schemeClr val="dk1"/>
                </a:solidFill>
                <a:latin typeface="+mn-lt"/>
                <a:ea typeface="Roboto Mono"/>
                <a:cs typeface="Roboto Mono"/>
                <a:sym typeface="Roboto Mono"/>
              </a:rPr>
              <a:t>Ψηφιακή εγκληµατολογία (Digital Forensics)</a:t>
            </a:r>
            <a:br>
              <a:rPr lang="en" sz="1700">
                <a:solidFill>
                  <a:schemeClr val="dk1"/>
                </a:solidFill>
                <a:latin typeface="+mn-lt"/>
                <a:ea typeface="Roboto Mono"/>
                <a:cs typeface="Roboto Mono"/>
                <a:sym typeface="Roboto Mono"/>
              </a:rPr>
            </a:br>
            <a:r>
              <a:rPr lang="en" sz="1700">
                <a:solidFill>
                  <a:schemeClr val="dk1"/>
                </a:solidFill>
                <a:latin typeface="+mn-lt"/>
                <a:ea typeface="Roboto Mono"/>
                <a:cs typeface="Roboto Mono"/>
                <a:sym typeface="Roboto Mono"/>
              </a:rPr>
              <a:t>ανάλυση πληροφοριών, ανάκτηση ψηφιακών δεδομένων</a:t>
            </a:r>
            <a:endParaRPr sz="1700">
              <a:solidFill>
                <a:schemeClr val="dk1"/>
              </a:solidFill>
              <a:latin typeface="+mn-lt"/>
              <a:ea typeface="Roboto Mono"/>
              <a:cs typeface="Roboto Mono"/>
              <a:sym typeface="Roboto Mono"/>
            </a:endParaRPr>
          </a:p>
          <a:p>
            <a:pPr marL="4572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en" sz="1700" b="1">
                <a:solidFill>
                  <a:schemeClr val="dk1"/>
                </a:solidFill>
                <a:latin typeface="+mn-lt"/>
                <a:ea typeface="Roboto Mono"/>
                <a:cs typeface="Roboto Mono"/>
                <a:sym typeface="Roboto Mono"/>
              </a:rPr>
              <a:t>Υλικό (Hardware)</a:t>
            </a:r>
            <a:br>
              <a:rPr lang="en" sz="1700" b="1">
                <a:solidFill>
                  <a:schemeClr val="dk1"/>
                </a:solidFill>
                <a:latin typeface="+mn-lt"/>
                <a:ea typeface="Roboto Mono"/>
                <a:cs typeface="Roboto Mono"/>
                <a:sym typeface="Roboto Mono"/>
              </a:rPr>
            </a:br>
            <a:r>
              <a:rPr lang="en" sz="1700">
                <a:solidFill>
                  <a:schemeClr val="dk1"/>
                </a:solidFill>
                <a:latin typeface="+mn-lt"/>
                <a:ea typeface="Roboto Mono"/>
                <a:cs typeface="Roboto Mono"/>
                <a:sym typeface="Roboto Mono"/>
              </a:rPr>
              <a:t>εκμετάλλευση αδυναμιών σε υλικό</a:t>
            </a:r>
            <a:endParaRPr sz="1700">
              <a:solidFill>
                <a:schemeClr val="dk1"/>
              </a:solidFill>
              <a:latin typeface="+mn-lt"/>
              <a:ea typeface="Roboto Mono"/>
              <a:cs typeface="Roboto Mono"/>
              <a:sym typeface="Roboto Mono"/>
            </a:endParaRPr>
          </a:p>
          <a:p>
            <a:pPr marL="4572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en" sz="1700" b="1">
                <a:solidFill>
                  <a:schemeClr val="dk1"/>
                </a:solidFill>
                <a:latin typeface="+mn-lt"/>
                <a:ea typeface="Roboto Mono"/>
                <a:cs typeface="Roboto Mono"/>
                <a:sym typeface="Roboto Mono"/>
              </a:rPr>
              <a:t>Διάφορα (Miscellaneous)</a:t>
            </a:r>
            <a:br>
              <a:rPr lang="en" sz="1700">
                <a:solidFill>
                  <a:schemeClr val="dk1"/>
                </a:solidFill>
                <a:latin typeface="+mn-lt"/>
                <a:ea typeface="Roboto Mono"/>
                <a:cs typeface="Roboto Mono"/>
                <a:sym typeface="Roboto Mono"/>
              </a:rPr>
            </a:br>
            <a:r>
              <a:rPr lang="en" sz="1700">
                <a:solidFill>
                  <a:schemeClr val="dk1"/>
                </a:solidFill>
                <a:latin typeface="+mn-lt"/>
                <a:ea typeface="Roboto Mono"/>
                <a:cs typeface="Roboto Mono"/>
                <a:sym typeface="Roboto Mono"/>
              </a:rPr>
              <a:t>επίλυση γρίφων και προβλημάτων</a:t>
            </a:r>
            <a:endParaRPr sz="1700">
              <a:solidFill>
                <a:schemeClr val="dk1"/>
              </a:solidFill>
              <a:latin typeface="+mn-lt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/>
        </p:nvSpPr>
        <p:spPr>
          <a:xfrm>
            <a:off x="153965" y="142466"/>
            <a:ext cx="8775600" cy="10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+mn-lt"/>
                <a:ea typeface="Roboto Mono"/>
                <a:cs typeface="Roboto Mono"/>
                <a:sym typeface="Roboto Mono"/>
              </a:rPr>
              <a:t>Capture The Flag (CTF)</a:t>
            </a:r>
            <a:br>
              <a:rPr lang="en" sz="3200">
                <a:solidFill>
                  <a:srgbClr val="595959"/>
                </a:solidFill>
                <a:latin typeface="+mn-lt"/>
                <a:ea typeface="Roboto Mono"/>
                <a:cs typeface="Roboto Mono"/>
                <a:sym typeface="Roboto Mono"/>
              </a:rPr>
            </a:br>
            <a:r>
              <a:rPr lang="en" sz="2800">
                <a:solidFill>
                  <a:schemeClr val="lt1"/>
                </a:solidFill>
                <a:highlight>
                  <a:schemeClr val="dk1"/>
                </a:highlight>
                <a:latin typeface="+mn-lt"/>
                <a:ea typeface="Roboto Mono"/>
                <a:cs typeface="Roboto Mono"/>
                <a:sym typeface="Roboto Mono"/>
              </a:rPr>
              <a:t>&gt;_Δομή Δοκιμασίων</a:t>
            </a:r>
            <a:r>
              <a:rPr lang="en" sz="2800">
                <a:solidFill>
                  <a:srgbClr val="E7E6E6"/>
                </a:solidFill>
                <a:highlight>
                  <a:srgbClr val="305770"/>
                </a:highlight>
                <a:latin typeface="+mn-lt"/>
                <a:ea typeface="Roboto Mono"/>
                <a:cs typeface="Roboto Mono"/>
                <a:sym typeface="Roboto Mono"/>
              </a:rPr>
              <a:t> </a:t>
            </a:r>
            <a:endParaRPr sz="2800">
              <a:solidFill>
                <a:srgbClr val="E7E6E6"/>
              </a:solidFill>
              <a:highlight>
                <a:srgbClr val="305770"/>
              </a:highlight>
              <a:latin typeface="+mn-lt"/>
              <a:ea typeface="Roboto Mono"/>
              <a:cs typeface="Roboto Mono"/>
              <a:sym typeface="Roboto Mono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196775" y="1477825"/>
            <a:ext cx="6967800" cy="26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Roboto Mono"/>
              <a:buChar char="●"/>
            </a:pPr>
            <a:r>
              <a:rPr lang="en" sz="1900" b="1" i="1" u="none" strike="noStrike" cap="none">
                <a:solidFill>
                  <a:srgbClr val="000000"/>
                </a:solidFill>
                <a:latin typeface="+mn-lt"/>
                <a:ea typeface="Roboto Mono"/>
                <a:cs typeface="Roboto Mono"/>
                <a:sym typeface="Roboto Mono"/>
              </a:rPr>
              <a:t>Offline δοκιμασίες</a:t>
            </a:r>
            <a:endParaRPr sz="1900" b="1" i="1" u="none" strike="noStrike" cap="none">
              <a:solidFill>
                <a:srgbClr val="000000"/>
              </a:solidFill>
              <a:latin typeface="+mn-lt"/>
              <a:ea typeface="Roboto Mono"/>
              <a:cs typeface="Roboto Mono"/>
              <a:sym typeface="Roboto Mono"/>
            </a:endParaRPr>
          </a:p>
          <a:p>
            <a:pPr marL="914400" marR="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Roboto Mono"/>
              <a:buChar char="○"/>
            </a:pPr>
            <a:r>
              <a:rPr lang="en" sz="1700" i="0" u="none" strike="noStrike" cap="none">
                <a:solidFill>
                  <a:srgbClr val="000000"/>
                </a:solidFill>
                <a:latin typeface="+mn-lt"/>
                <a:ea typeface="Roboto Mono"/>
                <a:cs typeface="Roboto Mono"/>
                <a:sym typeface="Roboto Mono"/>
              </a:rPr>
              <a:t>Ανάλυση αρχείων στον υπολογιστή μας</a:t>
            </a:r>
            <a:br>
              <a:rPr lang="en" sz="1700" i="0" u="none" strike="noStrike" cap="none">
                <a:solidFill>
                  <a:srgbClr val="000000"/>
                </a:solidFill>
                <a:latin typeface="+mn-lt"/>
                <a:ea typeface="Roboto Mono"/>
                <a:cs typeface="Roboto Mono"/>
                <a:sym typeface="Roboto Mono"/>
              </a:rPr>
            </a:br>
            <a:r>
              <a:rPr lang="en" sz="1700" i="0" u="none" strike="noStrike" cap="none">
                <a:solidFill>
                  <a:srgbClr val="000000"/>
                </a:solidFill>
                <a:latin typeface="+mn-lt"/>
                <a:ea typeface="Roboto Mono"/>
                <a:cs typeface="Roboto Mono"/>
                <a:sym typeface="Roboto Mono"/>
              </a:rPr>
              <a:t>(πχ. σπάσιμο κωδικού σε αρχείο)</a:t>
            </a:r>
            <a:endParaRPr sz="1700" i="0" u="none" strike="noStrike" cap="none">
              <a:solidFill>
                <a:srgbClr val="000000"/>
              </a:solidFill>
              <a:latin typeface="+mn-lt"/>
              <a:ea typeface="Roboto Mono"/>
              <a:cs typeface="Roboto Mono"/>
              <a:sym typeface="Roboto Mono"/>
            </a:endParaRPr>
          </a:p>
          <a:p>
            <a:pPr marL="914400" marR="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Roboto Mono"/>
              <a:buChar char="○"/>
            </a:pPr>
            <a:r>
              <a:rPr lang="en" sz="1700" i="0" u="none" strike="noStrike" cap="none">
                <a:solidFill>
                  <a:srgbClr val="000000"/>
                </a:solidFill>
                <a:latin typeface="+mn-lt"/>
                <a:ea typeface="Roboto Mono"/>
                <a:cs typeface="Roboto Mono"/>
                <a:sym typeface="Roboto Mono"/>
              </a:rPr>
              <a:t>Συνήθης κατηγορίες: Reversing, Cryptography</a:t>
            </a:r>
            <a:endParaRPr sz="1700" i="0" u="none" strike="noStrike" cap="none">
              <a:solidFill>
                <a:srgbClr val="000000"/>
              </a:solidFill>
              <a:latin typeface="+mn-lt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700" i="0" u="none" strike="noStrike" cap="none">
              <a:solidFill>
                <a:srgbClr val="000000"/>
              </a:solidFill>
              <a:latin typeface="+mn-lt"/>
              <a:ea typeface="Roboto Mono"/>
              <a:cs typeface="Roboto Mono"/>
              <a:sym typeface="Roboto Mono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Roboto Mono"/>
              <a:buChar char="●"/>
            </a:pPr>
            <a:r>
              <a:rPr lang="en" sz="1900" b="1" i="1" u="none" strike="noStrike" cap="none">
                <a:solidFill>
                  <a:srgbClr val="000000"/>
                </a:solidFill>
                <a:latin typeface="+mn-lt"/>
                <a:ea typeface="Roboto Mono"/>
                <a:cs typeface="Roboto Mono"/>
                <a:sym typeface="Roboto Mono"/>
              </a:rPr>
              <a:t>Online δοκιμασίες</a:t>
            </a:r>
            <a:endParaRPr sz="1900" b="1" i="1" u="none" strike="noStrike" cap="none">
              <a:solidFill>
                <a:srgbClr val="000000"/>
              </a:solidFill>
              <a:latin typeface="+mn-lt"/>
              <a:ea typeface="Roboto Mono"/>
              <a:cs typeface="Roboto Mono"/>
              <a:sym typeface="Roboto Mono"/>
            </a:endParaRPr>
          </a:p>
          <a:p>
            <a:pPr marL="914400" marR="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Roboto Mono"/>
              <a:buChar char="○"/>
            </a:pPr>
            <a:r>
              <a:rPr lang="en" sz="1700" i="0" u="none" strike="noStrike" cap="none">
                <a:solidFill>
                  <a:srgbClr val="000000"/>
                </a:solidFill>
                <a:latin typeface="+mn-lt"/>
                <a:ea typeface="Roboto Mono"/>
                <a:cs typeface="Roboto Mono"/>
                <a:sym typeface="Roboto Mono"/>
              </a:rPr>
              <a:t>Επίθεση σε ένα σύστημα στο δίκτυο</a:t>
            </a:r>
            <a:br>
              <a:rPr lang="en" sz="1700" i="0" u="none" strike="noStrike" cap="none">
                <a:solidFill>
                  <a:srgbClr val="000000"/>
                </a:solidFill>
                <a:latin typeface="+mn-lt"/>
                <a:ea typeface="Roboto Mono"/>
                <a:cs typeface="Roboto Mono"/>
                <a:sym typeface="Roboto Mono"/>
              </a:rPr>
            </a:br>
            <a:r>
              <a:rPr lang="en" sz="1700" i="0" u="none" strike="noStrike" cap="none">
                <a:solidFill>
                  <a:srgbClr val="000000"/>
                </a:solidFill>
                <a:latin typeface="+mn-lt"/>
                <a:ea typeface="Roboto Mono"/>
                <a:cs typeface="Roboto Mono"/>
                <a:sym typeface="Roboto Mono"/>
              </a:rPr>
              <a:t>(πχ. επίθεση σε μια ιστοσελίδα)</a:t>
            </a:r>
            <a:endParaRPr sz="1700" i="0" u="none" strike="noStrike" cap="none">
              <a:solidFill>
                <a:srgbClr val="000000"/>
              </a:solidFill>
              <a:latin typeface="+mn-lt"/>
              <a:ea typeface="Roboto Mono"/>
              <a:cs typeface="Roboto Mono"/>
              <a:sym typeface="Roboto Mono"/>
            </a:endParaRPr>
          </a:p>
          <a:p>
            <a:pPr marL="914400" marR="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Roboto Mono"/>
              <a:buChar char="○"/>
            </a:pPr>
            <a:r>
              <a:rPr lang="en" sz="1700" i="0" u="none" strike="noStrike" cap="none">
                <a:solidFill>
                  <a:srgbClr val="000000"/>
                </a:solidFill>
                <a:latin typeface="+mn-lt"/>
                <a:ea typeface="Roboto Mono"/>
                <a:cs typeface="Roboto Mono"/>
                <a:sym typeface="Roboto Mono"/>
              </a:rPr>
              <a:t>Συνήθης κατηγορίες: Web, Binary exploitation</a:t>
            </a:r>
            <a:endParaRPr sz="1700" i="0" u="none" strike="noStrike" cap="none">
              <a:solidFill>
                <a:srgbClr val="000000"/>
              </a:solidFill>
              <a:latin typeface="+mn-lt"/>
              <a:ea typeface="Roboto Mono"/>
              <a:cs typeface="Roboto Mono"/>
              <a:sym typeface="Roboto Mono"/>
            </a:endParaRPr>
          </a:p>
        </p:txBody>
      </p:sp>
      <p:pic>
        <p:nvPicPr>
          <p:cNvPr id="94" name="Google Shape;9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84825" y="3592975"/>
            <a:ext cx="1044600" cy="10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84825" y="2453837"/>
            <a:ext cx="826850" cy="82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98925" y="1142350"/>
            <a:ext cx="912750" cy="91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/>
        </p:nvSpPr>
        <p:spPr>
          <a:xfrm>
            <a:off x="153965" y="142466"/>
            <a:ext cx="8775600" cy="10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+mn-lt"/>
                <a:ea typeface="Roboto Mono"/>
                <a:cs typeface="Roboto Mono"/>
                <a:sym typeface="Roboto Mono"/>
              </a:rPr>
              <a:t>Getting Started</a:t>
            </a:r>
            <a:br>
              <a:rPr lang="en" sz="3200">
                <a:solidFill>
                  <a:srgbClr val="595959"/>
                </a:solidFill>
                <a:latin typeface="+mn-lt"/>
                <a:ea typeface="Roboto Mono"/>
                <a:cs typeface="Roboto Mono"/>
                <a:sym typeface="Roboto Mono"/>
              </a:rPr>
            </a:br>
            <a:r>
              <a:rPr lang="en" sz="2800">
                <a:solidFill>
                  <a:schemeClr val="lt1"/>
                </a:solidFill>
                <a:highlight>
                  <a:schemeClr val="dk1"/>
                </a:highlight>
                <a:latin typeface="+mn-lt"/>
                <a:ea typeface="Roboto Mono"/>
                <a:cs typeface="Roboto Mono"/>
                <a:sym typeface="Roboto Mono"/>
              </a:rPr>
              <a:t>&gt;_Websites to use</a:t>
            </a:r>
            <a:r>
              <a:rPr lang="en" sz="2800">
                <a:solidFill>
                  <a:srgbClr val="E7E6E6"/>
                </a:solidFill>
                <a:highlight>
                  <a:srgbClr val="305770"/>
                </a:highlight>
                <a:latin typeface="+mn-lt"/>
                <a:ea typeface="Roboto Mono"/>
                <a:cs typeface="Roboto Mono"/>
                <a:sym typeface="Roboto Mono"/>
              </a:rPr>
              <a:t> </a:t>
            </a:r>
            <a:endParaRPr sz="2800">
              <a:solidFill>
                <a:srgbClr val="E7E6E6"/>
              </a:solidFill>
              <a:highlight>
                <a:srgbClr val="305770"/>
              </a:highlight>
              <a:latin typeface="+mn-lt"/>
              <a:ea typeface="Roboto Mono"/>
              <a:cs typeface="Roboto Mono"/>
              <a:sym typeface="Roboto Mono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249382" y="1432750"/>
            <a:ext cx="8504093" cy="3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 dirty="0">
                <a:latin typeface="+mn-lt"/>
                <a:ea typeface="Roboto Mono"/>
                <a:cs typeface="Roboto Mono"/>
                <a:sym typeface="Roboto Mono"/>
              </a:rPr>
              <a:t>Χρήσιμες Ιστοσελίδες:</a:t>
            </a:r>
            <a:endParaRPr sz="2000" b="1" i="1" dirty="0">
              <a:latin typeface="+mn-lt"/>
              <a:ea typeface="Roboto Mono"/>
              <a:cs typeface="Roboto Mono"/>
              <a:sym typeface="Roboto Mon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oboto Mono"/>
              <a:buChar char="●"/>
            </a:pPr>
            <a:r>
              <a:rPr lang="en" sz="2000" dirty="0">
                <a:solidFill>
                  <a:schemeClr val="hlink"/>
                </a:solidFill>
                <a:uFill>
                  <a:noFill/>
                </a:uFill>
                <a:latin typeface="+mn-lt"/>
                <a:ea typeface="Roboto Mono"/>
                <a:cs typeface="Roboto Mono"/>
                <a:sym typeface="Roboto Mono"/>
                <a:hlinkClick r:id="rId3"/>
              </a:rPr>
              <a:t>CTFtime</a:t>
            </a:r>
            <a:r>
              <a:rPr lang="en" sz="2000" dirty="0">
                <a:latin typeface="+mn-lt"/>
                <a:ea typeface="Roboto Mono"/>
                <a:cs typeface="Roboto Mono"/>
                <a:sym typeface="Roboto Mono"/>
              </a:rPr>
              <a:t>: Tracks CTF events, team rankings, and schedules</a:t>
            </a:r>
            <a:endParaRPr sz="2000" dirty="0">
              <a:latin typeface="+mn-lt"/>
              <a:ea typeface="Roboto Mono"/>
              <a:cs typeface="Roboto Mono"/>
              <a:sym typeface="Roboto Mon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oboto Mono"/>
              <a:buChar char="●"/>
            </a:pPr>
            <a:r>
              <a:rPr lang="en" sz="2000" dirty="0">
                <a:solidFill>
                  <a:schemeClr val="hlink"/>
                </a:solidFill>
                <a:uFill>
                  <a:noFill/>
                </a:uFill>
                <a:latin typeface="+mn-lt"/>
                <a:ea typeface="Roboto Mono"/>
                <a:cs typeface="Roboto Mono"/>
                <a:sym typeface="Roboto Mono"/>
                <a:hlinkClick r:id="rId4"/>
              </a:rPr>
              <a:t>Hacktricks</a:t>
            </a:r>
            <a:r>
              <a:rPr lang="en" sz="2000" dirty="0">
                <a:latin typeface="+mn-lt"/>
                <a:ea typeface="Roboto Mono"/>
                <a:cs typeface="Roboto Mono"/>
                <a:sym typeface="Roboto Mono"/>
              </a:rPr>
              <a:t>: hacking tricks &amp; techniques</a:t>
            </a:r>
            <a:endParaRPr sz="2000" dirty="0">
              <a:latin typeface="+mn-lt"/>
              <a:ea typeface="Roboto Mono"/>
              <a:cs typeface="Roboto Mono"/>
              <a:sym typeface="Roboto Mon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oboto Mono"/>
              <a:buChar char="●"/>
            </a:pPr>
            <a:r>
              <a:rPr lang="en" sz="2000" dirty="0">
                <a:solidFill>
                  <a:schemeClr val="hlink"/>
                </a:solidFill>
                <a:uFill>
                  <a:noFill/>
                </a:uFill>
                <a:latin typeface="+mn-lt"/>
                <a:ea typeface="Roboto Mono"/>
                <a:cs typeface="Roboto Mono"/>
                <a:sym typeface="Roboto Mono"/>
                <a:hlinkClick r:id="rId5"/>
              </a:rPr>
              <a:t>CyberChef</a:t>
            </a:r>
            <a:r>
              <a:rPr lang="en" sz="2000" dirty="0">
                <a:latin typeface="+mn-lt"/>
                <a:ea typeface="Roboto Mono"/>
                <a:cs typeface="Roboto Mono"/>
                <a:sym typeface="Roboto Mono"/>
              </a:rPr>
              <a:t>: a web app for encryption, encoding, compression and data analysis</a:t>
            </a:r>
            <a:endParaRPr sz="2000" dirty="0">
              <a:latin typeface="+mn-lt"/>
              <a:ea typeface="Roboto Mono"/>
              <a:cs typeface="Roboto Mono"/>
              <a:sym typeface="Roboto Mon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oboto Mono"/>
              <a:buChar char="●"/>
            </a:pPr>
            <a:r>
              <a:rPr lang="en" sz="2000" dirty="0">
                <a:solidFill>
                  <a:schemeClr val="hlink"/>
                </a:solidFill>
                <a:uFill>
                  <a:noFill/>
                </a:uFill>
                <a:latin typeface="+mn-lt"/>
                <a:ea typeface="Roboto Mono"/>
                <a:cs typeface="Roboto Mono"/>
                <a:sym typeface="Roboto Mono"/>
                <a:hlinkClick r:id="rId6"/>
              </a:rPr>
              <a:t>Crackstation</a:t>
            </a:r>
            <a:r>
              <a:rPr lang="en" sz="2000" dirty="0">
                <a:latin typeface="+mn-lt"/>
                <a:ea typeface="Roboto Mono"/>
                <a:cs typeface="Roboto Mono"/>
                <a:sym typeface="Roboto Mono"/>
              </a:rPr>
              <a:t>: Online Password Hash Cracking</a:t>
            </a:r>
            <a:endParaRPr sz="2000" dirty="0">
              <a:latin typeface="+mn-lt"/>
              <a:ea typeface="Roboto Mono"/>
              <a:cs typeface="Roboto Mono"/>
              <a:sym typeface="Roboto Mon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oboto Mono"/>
              <a:buChar char="●"/>
            </a:pPr>
            <a:r>
              <a:rPr lang="en" sz="2000" dirty="0">
                <a:solidFill>
                  <a:schemeClr val="hlink"/>
                </a:solidFill>
                <a:uFill>
                  <a:noFill/>
                </a:uFill>
                <a:latin typeface="+mn-lt"/>
                <a:ea typeface="Roboto Mono"/>
                <a:cs typeface="Roboto Mono"/>
                <a:sym typeface="Roboto Mono"/>
                <a:hlinkClick r:id="rId7"/>
              </a:rPr>
              <a:t>Webhook.site</a:t>
            </a:r>
            <a:r>
              <a:rPr lang="en" sz="2000" dirty="0">
                <a:latin typeface="+mn-lt"/>
                <a:ea typeface="Roboto Mono"/>
                <a:cs typeface="Roboto Mono"/>
                <a:sym typeface="Roboto Mono"/>
              </a:rPr>
              <a:t>: unique URLs &amp; e-mail addresses to see everything that’s sent there instantly</a:t>
            </a:r>
            <a:endParaRPr sz="2000" dirty="0">
              <a:latin typeface="+mn-lt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n-lt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/>
        </p:nvSpPr>
        <p:spPr>
          <a:xfrm>
            <a:off x="153965" y="142466"/>
            <a:ext cx="8775600" cy="10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+mn-lt"/>
                <a:ea typeface="Roboto Mono"/>
                <a:cs typeface="Roboto Mono"/>
                <a:sym typeface="Roboto Mono"/>
              </a:rPr>
              <a:t>Getting Started</a:t>
            </a:r>
            <a:br>
              <a:rPr lang="en" sz="3200">
                <a:solidFill>
                  <a:srgbClr val="595959"/>
                </a:solidFill>
                <a:latin typeface="+mn-lt"/>
                <a:ea typeface="Roboto Mono"/>
                <a:cs typeface="Roboto Mono"/>
                <a:sym typeface="Roboto Mono"/>
              </a:rPr>
            </a:br>
            <a:r>
              <a:rPr lang="en" sz="2800">
                <a:solidFill>
                  <a:schemeClr val="lt1"/>
                </a:solidFill>
                <a:highlight>
                  <a:schemeClr val="dk1"/>
                </a:highlight>
                <a:latin typeface="+mn-lt"/>
                <a:ea typeface="Roboto Mono"/>
                <a:cs typeface="Roboto Mono"/>
                <a:sym typeface="Roboto Mono"/>
              </a:rPr>
              <a:t>&gt;_Platforms to use</a:t>
            </a:r>
            <a:r>
              <a:rPr lang="en" sz="2800">
                <a:solidFill>
                  <a:srgbClr val="E7E6E6"/>
                </a:solidFill>
                <a:highlight>
                  <a:srgbClr val="305770"/>
                </a:highlight>
                <a:latin typeface="+mn-lt"/>
                <a:ea typeface="Roboto Mono"/>
                <a:cs typeface="Roboto Mono"/>
                <a:sym typeface="Roboto Mono"/>
              </a:rPr>
              <a:t> </a:t>
            </a:r>
            <a:endParaRPr sz="2800">
              <a:solidFill>
                <a:srgbClr val="E7E6E6"/>
              </a:solidFill>
              <a:highlight>
                <a:srgbClr val="305770"/>
              </a:highlight>
              <a:latin typeface="+mn-lt"/>
              <a:ea typeface="Roboto Mono"/>
              <a:cs typeface="Roboto Mono"/>
              <a:sym typeface="Roboto Mono"/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256309" y="1432750"/>
            <a:ext cx="8497166" cy="3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 dirty="0">
                <a:latin typeface="+mn-lt"/>
                <a:ea typeface="Roboto Mono"/>
                <a:cs typeface="Roboto Mono"/>
                <a:sym typeface="Roboto Mono"/>
              </a:rPr>
              <a:t>Πλατφόρμες για εξάσκηση:</a:t>
            </a:r>
            <a:endParaRPr sz="2000" b="1" i="1" dirty="0">
              <a:latin typeface="+mn-lt"/>
              <a:ea typeface="Roboto Mono"/>
              <a:cs typeface="Roboto Mono"/>
              <a:sym typeface="Roboto Mon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Char char="●"/>
            </a:pPr>
            <a:r>
              <a:rPr lang="en" sz="2000" dirty="0">
                <a:solidFill>
                  <a:schemeClr val="hlink"/>
                </a:solidFill>
                <a:uFill>
                  <a:noFill/>
                </a:uFill>
                <a:latin typeface="+mn-lt"/>
                <a:ea typeface="Roboto Mono"/>
                <a:cs typeface="Roboto Mono"/>
                <a:sym typeface="Roboto Mono"/>
                <a:hlinkClick r:id="rId3"/>
              </a:rPr>
              <a:t>HackTheBox</a:t>
            </a:r>
            <a:r>
              <a:rPr lang="en" sz="2000" dirty="0">
                <a:latin typeface="+mn-lt"/>
                <a:ea typeface="Roboto Mono"/>
                <a:cs typeface="Roboto Mono"/>
                <a:sym typeface="Roboto Mono"/>
              </a:rPr>
              <a:t>: Online cybersecurity training platform</a:t>
            </a:r>
            <a:endParaRPr sz="2000" dirty="0">
              <a:latin typeface="+mn-lt"/>
              <a:ea typeface="Roboto Mono"/>
              <a:cs typeface="Roboto Mono"/>
              <a:sym typeface="Roboto Mon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oboto Mono"/>
              <a:buChar char="●"/>
            </a:pPr>
            <a:r>
              <a:rPr lang="en" sz="2000" dirty="0">
                <a:solidFill>
                  <a:schemeClr val="hlink"/>
                </a:solidFill>
                <a:uFill>
                  <a:noFill/>
                </a:uFill>
                <a:latin typeface="+mn-lt"/>
                <a:ea typeface="Roboto Mono"/>
                <a:cs typeface="Roboto Mono"/>
                <a:sym typeface="Roboto Mono"/>
                <a:hlinkClick r:id="rId4"/>
              </a:rPr>
              <a:t>TryHackMe</a:t>
            </a:r>
            <a:r>
              <a:rPr lang="en" sz="2000" dirty="0">
                <a:latin typeface="+mn-lt"/>
                <a:ea typeface="Roboto Mono"/>
                <a:cs typeface="Roboto Mono"/>
                <a:sym typeface="Roboto Mono"/>
              </a:rPr>
              <a:t>: Online platform for learning cyber security</a:t>
            </a:r>
            <a:endParaRPr sz="2000" dirty="0">
              <a:latin typeface="+mn-lt"/>
              <a:ea typeface="Roboto Mono"/>
              <a:cs typeface="Roboto Mono"/>
              <a:sym typeface="Roboto Mon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oboto Mono"/>
              <a:buChar char="●"/>
            </a:pPr>
            <a:r>
              <a:rPr lang="en" sz="2000" dirty="0">
                <a:solidFill>
                  <a:schemeClr val="hlink"/>
                </a:solidFill>
                <a:uFill>
                  <a:noFill/>
                </a:uFill>
                <a:latin typeface="+mn-lt"/>
                <a:ea typeface="Roboto Mono"/>
                <a:cs typeface="Roboto Mono"/>
                <a:sym typeface="Roboto Mono"/>
                <a:hlinkClick r:id="rId5"/>
              </a:rPr>
              <a:t>picoCTF</a:t>
            </a:r>
            <a:r>
              <a:rPr lang="en" sz="2000" dirty="0">
                <a:latin typeface="+mn-lt"/>
                <a:ea typeface="Roboto Mono"/>
                <a:cs typeface="Roboto Mono"/>
                <a:sym typeface="Roboto Mono"/>
              </a:rPr>
              <a:t>: Computer security education program</a:t>
            </a:r>
            <a:endParaRPr sz="2000" dirty="0">
              <a:latin typeface="+mn-lt"/>
              <a:ea typeface="Roboto Mono"/>
              <a:cs typeface="Roboto Mono"/>
              <a:sym typeface="Roboto Mon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oboto Mono"/>
              <a:buChar char="●"/>
            </a:pPr>
            <a:r>
              <a:rPr lang="en" sz="2000" dirty="0">
                <a:solidFill>
                  <a:schemeClr val="accent5"/>
                </a:solidFill>
                <a:uFill>
                  <a:noFill/>
                </a:uFill>
                <a:latin typeface="+mn-lt"/>
                <a:ea typeface="Roboto Mono"/>
                <a:cs typeface="Roboto Mono"/>
                <a:sym typeface="Roboto Mon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Portswigger Web Security Academy</a:t>
            </a:r>
            <a:r>
              <a:rPr lang="en" sz="2000" dirty="0">
                <a:solidFill>
                  <a:schemeClr val="dk1"/>
                </a:solidFill>
                <a:latin typeface="+mn-lt"/>
                <a:ea typeface="Roboto Mono"/>
                <a:cs typeface="Roboto Mono"/>
                <a:sym typeface="Roboto Mono"/>
              </a:rPr>
              <a:t>: Online training center for web application security</a:t>
            </a:r>
            <a:endParaRPr sz="2000" dirty="0">
              <a:latin typeface="+mn-lt"/>
              <a:ea typeface="Roboto Mono"/>
              <a:cs typeface="Roboto Mono"/>
              <a:sym typeface="Roboto Mon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oboto Mono"/>
              <a:buChar char="●"/>
            </a:pPr>
            <a:r>
              <a:rPr lang="en" sz="2000" dirty="0">
                <a:solidFill>
                  <a:schemeClr val="hlink"/>
                </a:solidFill>
                <a:uFill>
                  <a:noFill/>
                </a:uFill>
                <a:latin typeface="+mn-lt"/>
                <a:ea typeface="Roboto Mono"/>
                <a:cs typeface="Roboto Mono"/>
                <a:sym typeface="Roboto Mono"/>
                <a:hlinkClick r:id="rId7"/>
              </a:rPr>
              <a:t>BugBountyHunter</a:t>
            </a:r>
            <a:r>
              <a:rPr lang="en" sz="2000" dirty="0">
                <a:latin typeface="+mn-lt"/>
                <a:ea typeface="Roboto Mono"/>
                <a:cs typeface="Roboto Mono"/>
                <a:sym typeface="Roboto Mono"/>
              </a:rPr>
              <a:t>: Learn how to test for security vulnerabilities on web applications</a:t>
            </a:r>
            <a:endParaRPr sz="2000" dirty="0">
              <a:latin typeface="+mn-lt"/>
              <a:ea typeface="Roboto Mono"/>
              <a:cs typeface="Roboto Mono"/>
              <a:sym typeface="Roboto Mon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oboto Mono"/>
              <a:buChar char="●"/>
            </a:pPr>
            <a:r>
              <a:rPr lang="en" sz="2000" dirty="0">
                <a:solidFill>
                  <a:schemeClr val="hlink"/>
                </a:solidFill>
                <a:uFill>
                  <a:noFill/>
                </a:uFill>
                <a:latin typeface="+mn-lt"/>
                <a:ea typeface="Roboto Mono"/>
                <a:cs typeface="Roboto Mono"/>
                <a:sym typeface="Roboto Mono"/>
                <a:hlinkClick r:id="rId8"/>
              </a:rPr>
              <a:t>CyberDefenders</a:t>
            </a:r>
            <a:r>
              <a:rPr lang="en" sz="2000" dirty="0">
                <a:latin typeface="+mn-lt"/>
                <a:ea typeface="Roboto Mono"/>
                <a:cs typeface="Roboto Mono"/>
                <a:sym typeface="Roboto Mono"/>
              </a:rPr>
              <a:t>: Training platform focused on the defensive side of cybersecurity</a:t>
            </a:r>
            <a:endParaRPr sz="2000" dirty="0">
              <a:latin typeface="+mn-lt"/>
              <a:ea typeface="Roboto Mono"/>
              <a:cs typeface="Roboto Mono"/>
              <a:sym typeface="Roboto Mon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oboto Mono"/>
              <a:buChar char="●"/>
            </a:pPr>
            <a:r>
              <a:rPr lang="en" sz="2000" dirty="0">
                <a:solidFill>
                  <a:schemeClr val="hlink"/>
                </a:solidFill>
                <a:uFill>
                  <a:noFill/>
                </a:uFill>
                <a:latin typeface="+mn-lt"/>
                <a:ea typeface="Roboto Mono"/>
                <a:cs typeface="Roboto Mono"/>
                <a:sym typeface="Roboto Mono"/>
                <a:hlinkClick r:id="rId9"/>
              </a:rPr>
              <a:t>CyberSecLabs</a:t>
            </a:r>
            <a:r>
              <a:rPr lang="en" sz="2000" dirty="0">
                <a:latin typeface="+mn-lt"/>
                <a:ea typeface="Roboto Mono"/>
                <a:cs typeface="Roboto Mono"/>
                <a:sym typeface="Roboto Mono"/>
              </a:rPr>
              <a:t>: Training labs to learn and practice penetration testing</a:t>
            </a:r>
            <a:endParaRPr sz="2000" dirty="0">
              <a:latin typeface="+mn-lt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n-lt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/>
        </p:nvSpPr>
        <p:spPr>
          <a:xfrm>
            <a:off x="153965" y="142466"/>
            <a:ext cx="8775600" cy="10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+mn-lt"/>
                <a:ea typeface="Roboto Mono"/>
                <a:cs typeface="Roboto Mono"/>
                <a:sym typeface="Roboto Mono"/>
              </a:rPr>
              <a:t>Getting Started</a:t>
            </a:r>
            <a:br>
              <a:rPr lang="en" sz="3200">
                <a:solidFill>
                  <a:srgbClr val="595959"/>
                </a:solidFill>
                <a:latin typeface="+mn-lt"/>
                <a:ea typeface="Roboto Mono"/>
                <a:cs typeface="Roboto Mono"/>
                <a:sym typeface="Roboto Mono"/>
              </a:rPr>
            </a:br>
            <a:r>
              <a:rPr lang="en" sz="2800">
                <a:solidFill>
                  <a:schemeClr val="lt1"/>
                </a:solidFill>
                <a:highlight>
                  <a:schemeClr val="dk1"/>
                </a:highlight>
                <a:latin typeface="+mn-lt"/>
                <a:ea typeface="Roboto Mono"/>
                <a:cs typeface="Roboto Mono"/>
                <a:sym typeface="Roboto Mono"/>
              </a:rPr>
              <a:t>&gt;Tools to use</a:t>
            </a:r>
            <a:r>
              <a:rPr lang="en" sz="2800">
                <a:solidFill>
                  <a:srgbClr val="E7E6E6"/>
                </a:solidFill>
                <a:highlight>
                  <a:srgbClr val="305770"/>
                </a:highlight>
                <a:latin typeface="+mn-lt"/>
                <a:ea typeface="Roboto Mono"/>
                <a:cs typeface="Roboto Mono"/>
                <a:sym typeface="Roboto Mono"/>
              </a:rPr>
              <a:t> </a:t>
            </a:r>
            <a:endParaRPr sz="2800">
              <a:solidFill>
                <a:srgbClr val="E7E6E6"/>
              </a:solidFill>
              <a:highlight>
                <a:srgbClr val="305770"/>
              </a:highlight>
              <a:latin typeface="+mn-lt"/>
              <a:ea typeface="Roboto Mono"/>
              <a:cs typeface="Roboto Mono"/>
              <a:sym typeface="Roboto Mono"/>
            </a:endParaRPr>
          </a:p>
        </p:txBody>
      </p:sp>
      <p:sp>
        <p:nvSpPr>
          <p:cNvPr id="114" name="Google Shape;114;p19"/>
          <p:cNvSpPr txBox="1"/>
          <p:nvPr/>
        </p:nvSpPr>
        <p:spPr>
          <a:xfrm>
            <a:off x="242455" y="1432750"/>
            <a:ext cx="8511020" cy="3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 dirty="0">
                <a:latin typeface="+mn-lt"/>
                <a:ea typeface="Roboto Mono"/>
                <a:cs typeface="Roboto Mono"/>
                <a:sym typeface="Roboto Mono"/>
              </a:rPr>
              <a:t>Χρήσιμα Εργαλεία &amp; Ιστοσελίδες:</a:t>
            </a:r>
            <a:endParaRPr sz="2000" b="1" i="1" dirty="0">
              <a:latin typeface="+mn-lt"/>
              <a:ea typeface="Roboto Mono"/>
              <a:cs typeface="Roboto Mono"/>
              <a:sym typeface="Roboto Mon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oboto Mono"/>
              <a:buChar char="●"/>
            </a:pPr>
            <a:r>
              <a:rPr lang="en" sz="2000" dirty="0">
                <a:solidFill>
                  <a:schemeClr val="hlink"/>
                </a:solidFill>
                <a:uFill>
                  <a:noFill/>
                </a:uFill>
                <a:latin typeface="+mn-lt"/>
                <a:ea typeface="Roboto Mono"/>
                <a:cs typeface="Roboto Mono"/>
                <a:sym typeface="Roboto Mono"/>
                <a:hlinkClick r:id="rId3"/>
              </a:rPr>
              <a:t>Nmap</a:t>
            </a:r>
            <a:r>
              <a:rPr lang="en" sz="2000" dirty="0">
                <a:latin typeface="+mn-lt"/>
                <a:ea typeface="Roboto Mono"/>
                <a:cs typeface="Roboto Mono"/>
                <a:sym typeface="Roboto Mono"/>
              </a:rPr>
              <a:t>: Network scanning tool to identify open ports &amp; services</a:t>
            </a:r>
            <a:endParaRPr sz="2000" dirty="0">
              <a:latin typeface="+mn-lt"/>
              <a:ea typeface="Roboto Mono"/>
              <a:cs typeface="Roboto Mono"/>
              <a:sym typeface="Roboto Mon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oboto Mono"/>
              <a:buChar char="●"/>
            </a:pPr>
            <a:r>
              <a:rPr lang="en" sz="2000" dirty="0">
                <a:solidFill>
                  <a:schemeClr val="hlink"/>
                </a:solidFill>
                <a:uFill>
                  <a:noFill/>
                </a:uFill>
                <a:latin typeface="+mn-lt"/>
                <a:ea typeface="Roboto Mono"/>
                <a:cs typeface="Roboto Mono"/>
                <a:sym typeface="Roboto Mono"/>
                <a:hlinkClick r:id="rId4"/>
              </a:rPr>
              <a:t>Burp Suite</a:t>
            </a:r>
            <a:r>
              <a:rPr lang="en" sz="2000" dirty="0">
                <a:latin typeface="+mn-lt"/>
                <a:ea typeface="Roboto Mono"/>
                <a:cs typeface="Roboto Mono"/>
                <a:sym typeface="Roboto Mono"/>
              </a:rPr>
              <a:t>: Web app vulnerability scanner &amp; testing tool</a:t>
            </a:r>
            <a:endParaRPr sz="2000" dirty="0">
              <a:latin typeface="+mn-lt"/>
              <a:ea typeface="Roboto Mono"/>
              <a:cs typeface="Roboto Mono"/>
              <a:sym typeface="Roboto Mon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oboto Mono"/>
              <a:buChar char="●"/>
            </a:pPr>
            <a:r>
              <a:rPr lang="en" sz="2000" dirty="0">
                <a:solidFill>
                  <a:schemeClr val="hlink"/>
                </a:solidFill>
                <a:uFill>
                  <a:noFill/>
                </a:uFill>
                <a:latin typeface="+mn-lt"/>
                <a:ea typeface="Roboto Mono"/>
                <a:cs typeface="Roboto Mono"/>
                <a:sym typeface="Roboto Mono"/>
                <a:hlinkClick r:id="rId5"/>
              </a:rPr>
              <a:t>Wireshark</a:t>
            </a:r>
            <a:r>
              <a:rPr lang="en" sz="2000" dirty="0">
                <a:latin typeface="+mn-lt"/>
                <a:ea typeface="Roboto Mono"/>
                <a:cs typeface="Roboto Mono"/>
                <a:sym typeface="Roboto Mono"/>
              </a:rPr>
              <a:t>: Network protocol analyzer for inspecting traffic</a:t>
            </a:r>
            <a:endParaRPr sz="2000" dirty="0">
              <a:latin typeface="+mn-lt"/>
              <a:ea typeface="Roboto Mono"/>
              <a:cs typeface="Roboto Mono"/>
              <a:sym typeface="Roboto Mon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oboto Mono"/>
              <a:buChar char="●"/>
            </a:pPr>
            <a:r>
              <a:rPr lang="en" sz="2000" dirty="0">
                <a:solidFill>
                  <a:schemeClr val="hlink"/>
                </a:solidFill>
                <a:uFill>
                  <a:noFill/>
                </a:uFill>
                <a:latin typeface="+mn-lt"/>
                <a:ea typeface="Roboto Mono"/>
                <a:cs typeface="Roboto Mono"/>
                <a:sym typeface="Roboto Mono"/>
                <a:hlinkClick r:id="rId6"/>
              </a:rPr>
              <a:t>Metasploit Framework</a:t>
            </a:r>
            <a:r>
              <a:rPr lang="en" sz="2000" dirty="0">
                <a:latin typeface="+mn-lt"/>
                <a:ea typeface="Roboto Mono"/>
                <a:cs typeface="Roboto Mono"/>
                <a:sym typeface="Roboto Mono"/>
              </a:rPr>
              <a:t>: Penetration testing framework for exploiting vulnerabilities</a:t>
            </a:r>
            <a:endParaRPr sz="2000" dirty="0">
              <a:latin typeface="+mn-lt"/>
              <a:ea typeface="Roboto Mono"/>
              <a:cs typeface="Roboto Mono"/>
              <a:sym typeface="Roboto Mon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oboto Mono"/>
              <a:buChar char="●"/>
            </a:pPr>
            <a:r>
              <a:rPr lang="en" sz="2000" dirty="0">
                <a:solidFill>
                  <a:schemeClr val="hlink"/>
                </a:solidFill>
                <a:uFill>
                  <a:noFill/>
                </a:uFill>
                <a:latin typeface="+mn-lt"/>
                <a:ea typeface="Roboto Mono"/>
                <a:cs typeface="Roboto Mono"/>
                <a:sym typeface="Roboto Mono"/>
                <a:hlinkClick r:id="rId7"/>
              </a:rPr>
              <a:t>Ghidra</a:t>
            </a:r>
            <a:r>
              <a:rPr lang="en" sz="2000" dirty="0">
                <a:latin typeface="+mn-lt"/>
                <a:ea typeface="Roboto Mono"/>
                <a:cs typeface="Roboto Mono"/>
                <a:sym typeface="Roboto Mono"/>
              </a:rPr>
              <a:t>: Reverse engineering framework for analyzing binaries</a:t>
            </a:r>
            <a:endParaRPr sz="2000" dirty="0">
              <a:latin typeface="+mn-lt"/>
              <a:ea typeface="Roboto Mono"/>
              <a:cs typeface="Roboto Mono"/>
              <a:sym typeface="Roboto Mon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Mono"/>
              <a:buChar char="●"/>
            </a:pPr>
            <a:r>
              <a:rPr lang="en" sz="2000" dirty="0">
                <a:solidFill>
                  <a:schemeClr val="accent5"/>
                </a:solidFill>
                <a:uFill>
                  <a:noFill/>
                </a:uFill>
                <a:latin typeface="+mn-lt"/>
                <a:ea typeface="Roboto Mono"/>
                <a:cs typeface="Roboto Mono"/>
                <a:sym typeface="Roboto Mono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Hashcat</a:t>
            </a:r>
            <a:r>
              <a:rPr lang="en" sz="2000" dirty="0">
                <a:solidFill>
                  <a:schemeClr val="dk1"/>
                </a:solidFill>
                <a:latin typeface="+mn-lt"/>
                <a:ea typeface="Roboto Mono"/>
                <a:cs typeface="Roboto Mono"/>
                <a:sym typeface="Roboto Mono"/>
              </a:rPr>
              <a:t>: Password cracking tool for recovering hashed credentials</a:t>
            </a:r>
            <a:endParaRPr sz="2000" dirty="0">
              <a:solidFill>
                <a:schemeClr val="dk1"/>
              </a:solidFill>
              <a:latin typeface="+mn-lt"/>
              <a:ea typeface="Roboto Mono"/>
              <a:cs typeface="Roboto Mono"/>
              <a:sym typeface="Roboto Mon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Mono"/>
              <a:buChar char="●"/>
            </a:pPr>
            <a:r>
              <a:rPr lang="en" sz="2000" dirty="0">
                <a:solidFill>
                  <a:schemeClr val="accent5"/>
                </a:solidFill>
                <a:uFill>
                  <a:noFill/>
                </a:uFill>
                <a:latin typeface="+mn-lt"/>
                <a:ea typeface="Roboto Mono"/>
                <a:cs typeface="Roboto Mono"/>
                <a:sym typeface="Roboto Mono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John the Ripper</a:t>
            </a:r>
            <a:r>
              <a:rPr lang="en" sz="2000" dirty="0">
                <a:solidFill>
                  <a:schemeClr val="dk1"/>
                </a:solidFill>
                <a:latin typeface="+mn-lt"/>
                <a:ea typeface="Roboto Mono"/>
                <a:cs typeface="Roboto Mono"/>
                <a:sym typeface="Roboto Mono"/>
              </a:rPr>
              <a:t>: Password cracker for recovering weak or hashed passwords</a:t>
            </a:r>
            <a:endParaRPr sz="2000" dirty="0">
              <a:latin typeface="+mn-lt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n-lt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/>
        </p:nvSpPr>
        <p:spPr>
          <a:xfrm>
            <a:off x="153965" y="142466"/>
            <a:ext cx="8775600" cy="10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+mn-lt"/>
                <a:ea typeface="Roboto Mono"/>
                <a:cs typeface="Roboto Mono"/>
                <a:sym typeface="Roboto Mono"/>
              </a:rPr>
              <a:t>Getting Started</a:t>
            </a:r>
            <a:br>
              <a:rPr lang="en" sz="3200">
                <a:solidFill>
                  <a:srgbClr val="595959"/>
                </a:solidFill>
                <a:latin typeface="+mn-lt"/>
                <a:ea typeface="Roboto Mono"/>
                <a:cs typeface="Roboto Mono"/>
                <a:sym typeface="Roboto Mono"/>
              </a:rPr>
            </a:br>
            <a:r>
              <a:rPr lang="en" sz="2800">
                <a:solidFill>
                  <a:schemeClr val="lt1"/>
                </a:solidFill>
                <a:highlight>
                  <a:schemeClr val="dk1"/>
                </a:highlight>
                <a:latin typeface="+mn-lt"/>
                <a:ea typeface="Roboto Mono"/>
                <a:cs typeface="Roboto Mono"/>
                <a:sym typeface="Roboto Mono"/>
              </a:rPr>
              <a:t>&gt;_OS/VM to use</a:t>
            </a:r>
            <a:r>
              <a:rPr lang="en" sz="2800">
                <a:solidFill>
                  <a:srgbClr val="E7E6E6"/>
                </a:solidFill>
                <a:highlight>
                  <a:srgbClr val="305770"/>
                </a:highlight>
                <a:latin typeface="+mn-lt"/>
                <a:ea typeface="Roboto Mono"/>
                <a:cs typeface="Roboto Mono"/>
                <a:sym typeface="Roboto Mono"/>
              </a:rPr>
              <a:t> </a:t>
            </a:r>
            <a:endParaRPr sz="2800">
              <a:solidFill>
                <a:srgbClr val="E7E6E6"/>
              </a:solidFill>
              <a:highlight>
                <a:srgbClr val="305770"/>
              </a:highlight>
              <a:latin typeface="+mn-lt"/>
              <a:ea typeface="Roboto Mono"/>
              <a:cs typeface="Roboto Mono"/>
              <a:sym typeface="Roboto Mono"/>
            </a:endParaRPr>
          </a:p>
        </p:txBody>
      </p:sp>
      <p:sp>
        <p:nvSpPr>
          <p:cNvPr id="120" name="Google Shape;120;p20"/>
          <p:cNvSpPr txBox="1"/>
          <p:nvPr/>
        </p:nvSpPr>
        <p:spPr>
          <a:xfrm>
            <a:off x="249382" y="1432750"/>
            <a:ext cx="8504093" cy="3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 dirty="0">
                <a:solidFill>
                  <a:schemeClr val="dk1"/>
                </a:solidFill>
                <a:latin typeface="+mn-lt"/>
                <a:ea typeface="Roboto Mono"/>
                <a:cs typeface="Roboto Mono"/>
                <a:sym typeface="Roboto Mono"/>
              </a:rPr>
              <a:t>Λειτουργικά Συστήματα:</a:t>
            </a:r>
            <a:endParaRPr sz="2000" b="1" i="1" dirty="0">
              <a:solidFill>
                <a:schemeClr val="dk1"/>
              </a:solidFill>
              <a:latin typeface="+mn-lt"/>
              <a:ea typeface="Roboto Mono"/>
              <a:cs typeface="Roboto Mono"/>
              <a:sym typeface="Roboto Mono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Mono"/>
              <a:buChar char="●"/>
            </a:pPr>
            <a:r>
              <a:rPr lang="en" sz="2000" dirty="0">
                <a:solidFill>
                  <a:schemeClr val="hlink"/>
                </a:solidFill>
                <a:uFill>
                  <a:noFill/>
                </a:uFill>
                <a:latin typeface="+mn-lt"/>
                <a:ea typeface="Roboto Mono"/>
                <a:cs typeface="Roboto Mono"/>
                <a:sym typeface="Roboto Mono"/>
                <a:hlinkClick r:id="rId3"/>
              </a:rPr>
              <a:t>Kali Linux</a:t>
            </a:r>
            <a:r>
              <a:rPr lang="en" sz="2000" dirty="0">
                <a:solidFill>
                  <a:schemeClr val="dk1"/>
                </a:solidFill>
                <a:latin typeface="+mn-lt"/>
                <a:ea typeface="Roboto Mono"/>
                <a:cs typeface="Roboto Mono"/>
                <a:sym typeface="Roboto Mono"/>
              </a:rPr>
              <a:t>: Preloaded OS with tools for penetration testing and CTF challenges</a:t>
            </a:r>
            <a:endParaRPr sz="2000" dirty="0">
              <a:solidFill>
                <a:schemeClr val="dk1"/>
              </a:solidFill>
              <a:latin typeface="+mn-lt"/>
              <a:ea typeface="Roboto Mono"/>
              <a:cs typeface="Roboto Mono"/>
              <a:sym typeface="Roboto Mono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Mono"/>
              <a:buChar char="●"/>
            </a:pPr>
            <a:r>
              <a:rPr lang="en" sz="2000" dirty="0">
                <a:solidFill>
                  <a:schemeClr val="hlink"/>
                </a:solidFill>
                <a:uFill>
                  <a:noFill/>
                </a:uFill>
                <a:latin typeface="+mn-lt"/>
                <a:ea typeface="Roboto Mono"/>
                <a:cs typeface="Roboto Mono"/>
                <a:sym typeface="Roboto Mono"/>
                <a:hlinkClick r:id="rId4"/>
              </a:rPr>
              <a:t>ParrotOS</a:t>
            </a:r>
            <a:r>
              <a:rPr lang="en" sz="2000" dirty="0">
                <a:solidFill>
                  <a:schemeClr val="dk1"/>
                </a:solidFill>
                <a:latin typeface="+mn-lt"/>
                <a:ea typeface="Roboto Mono"/>
                <a:cs typeface="Roboto Mono"/>
                <a:sym typeface="Roboto Mono"/>
              </a:rPr>
              <a:t>: Preloaded lightweight OS for security testing, privacy, and forensics</a:t>
            </a:r>
            <a:endParaRPr sz="2000" dirty="0">
              <a:solidFill>
                <a:schemeClr val="dk1"/>
              </a:solidFill>
              <a:latin typeface="+mn-lt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/>
        </p:nvSpPr>
        <p:spPr>
          <a:xfrm>
            <a:off x="153965" y="142466"/>
            <a:ext cx="8775600" cy="10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+mn-lt"/>
                <a:ea typeface="Roboto Mono"/>
                <a:cs typeface="Roboto Mono"/>
                <a:sym typeface="Roboto Mono"/>
              </a:rPr>
              <a:t>European Cybersecurity Challenge</a:t>
            </a:r>
            <a:br>
              <a:rPr lang="en" sz="3200">
                <a:solidFill>
                  <a:srgbClr val="595959"/>
                </a:solidFill>
                <a:latin typeface="+mn-lt"/>
                <a:ea typeface="Roboto Mono"/>
                <a:cs typeface="Roboto Mono"/>
                <a:sym typeface="Roboto Mono"/>
              </a:rPr>
            </a:br>
            <a:r>
              <a:rPr lang="en" sz="2800">
                <a:solidFill>
                  <a:schemeClr val="lt1"/>
                </a:solidFill>
                <a:highlight>
                  <a:schemeClr val="dk1"/>
                </a:highlight>
                <a:latin typeface="+mn-lt"/>
                <a:ea typeface="Roboto Mono"/>
                <a:cs typeface="Roboto Mono"/>
                <a:sym typeface="Roboto Mono"/>
              </a:rPr>
              <a:t>&gt;_ECSC</a:t>
            </a:r>
            <a:r>
              <a:rPr lang="en" sz="2800">
                <a:solidFill>
                  <a:srgbClr val="E7E6E6"/>
                </a:solidFill>
                <a:highlight>
                  <a:srgbClr val="305770"/>
                </a:highlight>
                <a:latin typeface="+mn-lt"/>
                <a:ea typeface="Roboto Mono"/>
                <a:cs typeface="Roboto Mono"/>
                <a:sym typeface="Roboto Mono"/>
              </a:rPr>
              <a:t> </a:t>
            </a:r>
            <a:endParaRPr sz="2800">
              <a:solidFill>
                <a:srgbClr val="E7E6E6"/>
              </a:solidFill>
              <a:highlight>
                <a:srgbClr val="305770"/>
              </a:highlight>
              <a:latin typeface="+mn-lt"/>
              <a:ea typeface="Roboto Mono"/>
              <a:cs typeface="Roboto Mono"/>
              <a:sym typeface="Roboto Mono"/>
            </a:endParaRPr>
          </a:p>
        </p:txBody>
      </p:sp>
      <p:sp>
        <p:nvSpPr>
          <p:cNvPr id="126" name="Google Shape;126;p21"/>
          <p:cNvSpPr txBox="1"/>
          <p:nvPr/>
        </p:nvSpPr>
        <p:spPr>
          <a:xfrm>
            <a:off x="277091" y="1432750"/>
            <a:ext cx="8428984" cy="3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Char char="●"/>
            </a:pPr>
            <a:r>
              <a:rPr lang="en" sz="2000" b="1" i="1" dirty="0">
                <a:latin typeface="+mn-lt"/>
                <a:ea typeface="Roboto Mono"/>
                <a:cs typeface="Roboto Mono"/>
                <a:sym typeface="Roboto Mono"/>
              </a:rPr>
              <a:t>Τι είναι ο ECSC;</a:t>
            </a:r>
            <a:endParaRPr sz="2000" b="1" i="1" dirty="0">
              <a:latin typeface="+mn-lt"/>
              <a:ea typeface="Roboto Mono"/>
              <a:cs typeface="Roboto Mono"/>
              <a:sym typeface="Roboto Mon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+mn-lt"/>
                <a:ea typeface="Roboto Mono"/>
                <a:cs typeface="Roboto Mono"/>
                <a:sym typeface="Roboto Mono"/>
              </a:rPr>
              <a:t>Ο </a:t>
            </a:r>
            <a:r>
              <a:rPr lang="en" sz="2000" b="1" dirty="0">
                <a:latin typeface="+mn-lt"/>
                <a:ea typeface="Roboto Mono"/>
                <a:cs typeface="Roboto Mono"/>
                <a:sym typeface="Roboto Mono"/>
              </a:rPr>
              <a:t>Ευρωπαϊκός Διαγωνισμός Κυβερνοασφάλειας</a:t>
            </a:r>
            <a:r>
              <a:rPr lang="en" sz="2000" dirty="0">
                <a:latin typeface="+mn-lt"/>
                <a:ea typeface="Roboto Mono"/>
                <a:cs typeface="Roboto Mono"/>
                <a:sym typeface="Roboto Mono"/>
              </a:rPr>
              <a:t> είναι ένας ετήσιος διαγωνισμός που συγκεντρώνει τα καλύτερα νεαρά ταλέντα της κυβερνοασφάλειας από όλη την Ευρώπη για να διαγωνιστούν σε απαιτητικές προκλήσεις.</a:t>
            </a:r>
            <a:endParaRPr sz="2000" dirty="0">
              <a:latin typeface="+mn-lt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n-lt"/>
              <a:ea typeface="Roboto Mono"/>
              <a:cs typeface="Roboto Mono"/>
              <a:sym typeface="Roboto Mon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Char char="●"/>
            </a:pPr>
            <a:r>
              <a:rPr lang="en" sz="2000" b="1" i="1" dirty="0">
                <a:latin typeface="+mn-lt"/>
                <a:ea typeface="Roboto Mono"/>
                <a:cs typeface="Roboto Mono"/>
                <a:sym typeface="Roboto Mono"/>
              </a:rPr>
              <a:t>Διοργάνωση</a:t>
            </a:r>
            <a:endParaRPr sz="2000" b="1" i="1" dirty="0">
              <a:latin typeface="+mn-lt"/>
              <a:ea typeface="Roboto Mono"/>
              <a:cs typeface="Roboto Mono"/>
              <a:sym typeface="Roboto Mon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+mn-lt"/>
                <a:ea typeface="Roboto Mono"/>
                <a:cs typeface="Roboto Mono"/>
                <a:sym typeface="Roboto Mono"/>
              </a:rPr>
              <a:t>Το ECSC διοργανώνεται από τον ENISA (Οργανισμός της Ευρωπαϊκής Ένωσης για την Κυβερνοασφάλεια), σε συνεργασία με εθνικούς οργανισμούς κυβερνοασφάλειας και άλλους φορείς από τις συμμετέχουσες χώρες.</a:t>
            </a:r>
            <a:endParaRPr sz="2000" dirty="0">
              <a:latin typeface="+mn-lt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653</Words>
  <Application>Microsoft Office PowerPoint</Application>
  <PresentationFormat>On-screen Show (16:9)</PresentationFormat>
  <Paragraphs>71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Roboto Mono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Athanasios Vasileios Grammatopoulos</cp:lastModifiedBy>
  <cp:revision>4</cp:revision>
  <dcterms:modified xsi:type="dcterms:W3CDTF">2025-12-04T17:39:30Z</dcterms:modified>
</cp:coreProperties>
</file>