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Mon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.fntdata"/><Relationship Id="rId6" Type="http://schemas.openxmlformats.org/officeDocument/2006/relationships/slide" Target="slides/slide1.xml"/><Relationship Id="rId18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67b43ac8e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67b43ac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67b43ac8e_0_10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67b43ac8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625ac42d_0_4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6625ac42d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6625ac42d_0_4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6625ac42d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6625ac42d_0_4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6625ac42d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67b43ac8e_0_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67b43ac8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6625ac42d_0_47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6625ac42d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69d845f23_1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69d845f2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67b43ac8e_0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67b43ac8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6625ac42d_0_4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6625ac42d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13" Type="http://schemas.openxmlformats.org/officeDocument/2006/relationships/image" Target="../media/image23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tftime.org/" TargetMode="External"/><Relationship Id="rId4" Type="http://schemas.openxmlformats.org/officeDocument/2006/relationships/hyperlink" Target="https://book.hacktricks.xyz/" TargetMode="External"/><Relationship Id="rId5" Type="http://schemas.openxmlformats.org/officeDocument/2006/relationships/hyperlink" Target="https://gchq.github.io/CyberChef/" TargetMode="External"/><Relationship Id="rId6" Type="http://schemas.openxmlformats.org/officeDocument/2006/relationships/hyperlink" Target="https://crackstation.net/" TargetMode="External"/><Relationship Id="rId7" Type="http://schemas.openxmlformats.org/officeDocument/2006/relationships/hyperlink" Target="https://webhook.sit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hackthebox.com/" TargetMode="External"/><Relationship Id="rId4" Type="http://schemas.openxmlformats.org/officeDocument/2006/relationships/hyperlink" Target="https://tryhackme.com/" TargetMode="External"/><Relationship Id="rId9" Type="http://schemas.openxmlformats.org/officeDocument/2006/relationships/hyperlink" Target="https://www.cyberseclabs.co.uk/" TargetMode="External"/><Relationship Id="rId5" Type="http://schemas.openxmlformats.org/officeDocument/2006/relationships/hyperlink" Target="https://picoctf.org/" TargetMode="External"/><Relationship Id="rId6" Type="http://schemas.openxmlformats.org/officeDocument/2006/relationships/hyperlink" Target="https://portswigger.net/web-security" TargetMode="External"/><Relationship Id="rId7" Type="http://schemas.openxmlformats.org/officeDocument/2006/relationships/hyperlink" Target="https://www.bugbountyhunter.com/" TargetMode="External"/><Relationship Id="rId8" Type="http://schemas.openxmlformats.org/officeDocument/2006/relationships/hyperlink" Target="https://cyberdefender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nmap.org" TargetMode="External"/><Relationship Id="rId4" Type="http://schemas.openxmlformats.org/officeDocument/2006/relationships/hyperlink" Target="https://portswigger.net/burp" TargetMode="External"/><Relationship Id="rId9" Type="http://schemas.openxmlformats.org/officeDocument/2006/relationships/hyperlink" Target="http://openwall.com/john" TargetMode="External"/><Relationship Id="rId5" Type="http://schemas.openxmlformats.org/officeDocument/2006/relationships/hyperlink" Target="http://wireshark.org" TargetMode="External"/><Relationship Id="rId6" Type="http://schemas.openxmlformats.org/officeDocument/2006/relationships/hyperlink" Target="https://www.metasploit.com/" TargetMode="External"/><Relationship Id="rId7" Type="http://schemas.openxmlformats.org/officeDocument/2006/relationships/hyperlink" Target="http://ghidra-sre.org" TargetMode="External"/><Relationship Id="rId8" Type="http://schemas.openxmlformats.org/officeDocument/2006/relationships/hyperlink" Target="http://hashcat.n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kali.org" TargetMode="External"/><Relationship Id="rId4" Type="http://schemas.openxmlformats.org/officeDocument/2006/relationships/hyperlink" Target="http://parrotsec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73" y="3969225"/>
            <a:ext cx="938351" cy="9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925" y="919288"/>
            <a:ext cx="6782150" cy="22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297675" y="3969213"/>
            <a:ext cx="938400" cy="9384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 Mono"/>
                <a:ea typeface="Roboto Mono"/>
                <a:cs typeface="Roboto Mono"/>
                <a:sym typeface="Roboto Mono"/>
              </a:rPr>
              <a:t>YOUR LOGO HERE</a:t>
            </a:r>
            <a:endParaRPr b="1" sz="11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00" y="2846950"/>
            <a:ext cx="2960579" cy="22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European Cybersecurity Challenge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&gt;_ECSC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577575" y="1432750"/>
            <a:ext cx="82386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b="1" i="1"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Συμμετέχοντες</a:t>
            </a:r>
            <a:endParaRPr b="1" i="1"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Στο ECSC συμμετέχουν νέοι ηλικίας 14–25 ετών, κάθε ομάδα έχει 5 </a:t>
            </a:r>
            <a:r>
              <a:rPr b="1"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juniors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(14–20 ετών) και 5 </a:t>
            </a:r>
            <a:r>
              <a:rPr b="1"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seniors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(21–25 ετών)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b="1"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Το 2024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ο διαγωνισμός έγινε στο Τορίνο της Ιταλίας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b="1"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Το 2025 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ο διαγωνισμός θα γίνει στην Βαρσοβία της Πολωνίας</a:t>
            </a:r>
            <a:endParaRPr b="1"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15897" l="21237" r="12891" t="28045"/>
          <a:stretch/>
        </p:blipFill>
        <p:spPr>
          <a:xfrm>
            <a:off x="3877275" y="2846950"/>
            <a:ext cx="3960049" cy="22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 rot="-5400000">
            <a:off x="-114225" y="3994550"/>
            <a:ext cx="1566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TEAM GREECE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Τορίνο,Ιταλία 2024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7837325" y="4286000"/>
            <a:ext cx="12384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Περισσότερες πληροφορίες στο ecsc.gr</a:t>
            </a:r>
            <a:endParaRPr sz="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Cybersecurity Roles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&gt;_Based on ENISA’s ECSF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64" y="1424809"/>
            <a:ext cx="1550031" cy="153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798" y="1443388"/>
            <a:ext cx="1037153" cy="152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1564" y="1483409"/>
            <a:ext cx="1618414" cy="151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8753" y="1339232"/>
            <a:ext cx="1510140" cy="164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7003" y="1372737"/>
            <a:ext cx="1191016" cy="15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2519" y="1377753"/>
            <a:ext cx="1384770" cy="15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597" y="3223964"/>
            <a:ext cx="1265099" cy="1498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6619" y="3199004"/>
            <a:ext cx="1219509" cy="153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02858" y="3240377"/>
            <a:ext cx="991564" cy="148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89875" y="3288919"/>
            <a:ext cx="1287893" cy="144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98729" y="3272499"/>
            <a:ext cx="1407565" cy="146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98225" y="3186792"/>
            <a:ext cx="1373373" cy="151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577575" y="1432750"/>
            <a:ext cx="59973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Πληροφορίες για τοπικές δράσεις, πρότζεκτ, ομάδες σχετικές με την κυβερνοασφάλεια</a:t>
            </a: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Initiatives &amp; Projects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&gt;_At your University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56225" y="144900"/>
            <a:ext cx="72387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Capture The Flag (CTF)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&gt;_Διαγωνισμοί Κυβερνοασφάλειας</a:t>
            </a:r>
            <a:endParaRPr sz="2800">
              <a:solidFill>
                <a:schemeClr val="lt1"/>
              </a:solidFill>
              <a:highlight>
                <a:schemeClr val="dk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748225" y="1401300"/>
            <a:ext cx="59973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Στους διαγωνισμούς CTF οι συμμετέχοντες πρέπει να λύσουν έναν αριθμό από δοκιμασίες/πρόκληση (challenge) σε θέματα σχετικά με την κυβερνοασφάλεια.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Για να αποδείξουν ότι έλυσαν την πρόκληση, πρέπει να παρουσιάσουν ότι κατάφεραν να ανακτήσουν τη μυστική σημαία που ήταν κρυμμένη μέσα στη κάθε πρόκληση.</a:t>
            </a:r>
            <a:br>
              <a:rPr lang="en" sz="1600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 sz="16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Η σημαίες είναι ένα κείμενο της μορφής: </a:t>
            </a:r>
            <a:r>
              <a:rPr b="1" lang="en" sz="16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FLAG{Th1S_iS_aN_eX4mPL3_fL4g}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340145" y="1654013"/>
            <a:ext cx="2076762" cy="2400581"/>
            <a:chOff x="366088" y="2388675"/>
            <a:chExt cx="2444687" cy="2825875"/>
          </a:xfrm>
        </p:grpSpPr>
        <p:pic>
          <p:nvPicPr>
            <p:cNvPr id="64" name="Google Shape;6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6088" y="271030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3200" y="2388675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05325" y="268200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1700" y="4363625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09388" y="463825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1525" y="425955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" name="Google Shape;70;p14"/>
            <p:cNvGrpSpPr/>
            <p:nvPr/>
          </p:nvGrpSpPr>
          <p:grpSpPr>
            <a:xfrm>
              <a:off x="394075" y="3564938"/>
              <a:ext cx="520325" cy="520325"/>
              <a:chOff x="317875" y="3641138"/>
              <a:chExt cx="520325" cy="520325"/>
            </a:xfrm>
          </p:grpSpPr>
          <p:pic>
            <p:nvPicPr>
              <p:cNvPr id="71" name="Google Shape;71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Google Shape;72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1" i="0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14"/>
            <p:cNvGrpSpPr/>
            <p:nvPr/>
          </p:nvGrpSpPr>
          <p:grpSpPr>
            <a:xfrm>
              <a:off x="1026200" y="3843300"/>
              <a:ext cx="520325" cy="520325"/>
              <a:chOff x="317875" y="3641138"/>
              <a:chExt cx="520325" cy="520325"/>
            </a:xfrm>
          </p:grpSpPr>
          <p:pic>
            <p:nvPicPr>
              <p:cNvPr id="74" name="Google Shape;7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Google Shape;75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i="0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14"/>
            <p:cNvGrpSpPr/>
            <p:nvPr/>
          </p:nvGrpSpPr>
          <p:grpSpPr>
            <a:xfrm>
              <a:off x="1658325" y="3498763"/>
              <a:ext cx="520325" cy="520325"/>
              <a:chOff x="317875" y="3641138"/>
              <a:chExt cx="520325" cy="520325"/>
            </a:xfrm>
          </p:grpSpPr>
          <p:pic>
            <p:nvPicPr>
              <p:cNvPr id="77" name="Google Shape;77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78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i="0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79;p14"/>
            <p:cNvGrpSpPr/>
            <p:nvPr/>
          </p:nvGrpSpPr>
          <p:grpSpPr>
            <a:xfrm>
              <a:off x="2290450" y="3643100"/>
              <a:ext cx="520325" cy="520325"/>
              <a:chOff x="317875" y="3641138"/>
              <a:chExt cx="520325" cy="520325"/>
            </a:xfrm>
          </p:grpSpPr>
          <p:pic>
            <p:nvPicPr>
              <p:cNvPr id="80" name="Google Shape;80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Google Shape;81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b="1" i="0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154325" y="144925"/>
            <a:ext cx="85992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Capture The Flag (CTF)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&gt;_Βασικές Κατηγορίες Δοκιμασιών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05450" y="1358200"/>
            <a:ext cx="8933100" cy="3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Κρυπτογραφία (Cryptography)</a:t>
            </a:r>
            <a:b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κρυπτογράφηση και αποκρυπτογράφηση πληροφοριών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Παγκόσμιος Ιστός (Web)</a:t>
            </a:r>
            <a:b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λειτουργία και ασφάλεια διαδικτυακών εφαρμογών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Αντίστροφη Μηχανική (Reverse Engineering)</a:t>
            </a:r>
            <a:b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ανάλυση εκτελέσιμων προγραμμάτων σε γλώσσα μηχανής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Εκμετάλλευση Αδυναμιών Προγραμμάτων (Binary Exploitation)</a:t>
            </a:r>
            <a:b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αναγνώριση και εκμετάλλευση αδυναμιών σε προγράμματα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Ψηφιακή εγκληµατολογία (Digital Forensics)</a:t>
            </a:r>
            <a:b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ανάλυση πληροφοριών, ανάκτηση ψηφιακών δεδομένων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Υλικό (Hardware)</a:t>
            </a:r>
            <a:b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εκμετάλλευση αδυναμιών σε υλικό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Διάφορα (Miscellaneous)</a:t>
            </a:r>
            <a:b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επίλυση γρίφων και προβλημάτων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Capture The Flag (CTF)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&gt;_Δομή Δοκιμασίων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96775" y="1477825"/>
            <a:ext cx="6967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 Mono"/>
              <a:buChar char="●"/>
            </a:pPr>
            <a:r>
              <a:rPr b="1" i="1" lang="en" sz="19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Offline δοκιμασίες</a:t>
            </a:r>
            <a:endParaRPr b="1" i="1" sz="19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Ανάλυση αρχείων στον υπολογιστή μας</a:t>
            </a:r>
            <a:b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(πχ. σπάσιμο κωδικού σε αρχείο)</a:t>
            </a:r>
            <a:endParaRPr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Συνήθης κατηγορίες: Reversing, Cryptography</a:t>
            </a:r>
            <a:endParaRPr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 Mono"/>
              <a:buChar char="●"/>
            </a:pPr>
            <a:r>
              <a:rPr b="1" i="1" lang="en" sz="19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Online δοκιμασίες</a:t>
            </a:r>
            <a:endParaRPr b="1" i="1" sz="19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Επίθεση σε ένα σύστημα στο δίκτυο</a:t>
            </a:r>
            <a:b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(πχ. επίθεση σε μια ιστοσελίδα)</a:t>
            </a:r>
            <a:endParaRPr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i="0" lang="en" sz="17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Συνήθης κατηγορίες: Web, Binary exploitation</a:t>
            </a:r>
            <a:endParaRPr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4825" y="3592975"/>
            <a:ext cx="1044600" cy="10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4825" y="2453837"/>
            <a:ext cx="826850" cy="8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925" y="1142350"/>
            <a:ext cx="912750" cy="9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&gt;_Websites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77575" y="1432750"/>
            <a:ext cx="81759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Roboto Mono"/>
                <a:ea typeface="Roboto Mono"/>
                <a:cs typeface="Roboto Mono"/>
                <a:sym typeface="Roboto Mono"/>
              </a:rPr>
              <a:t>Χρήσιμες Ιστοσελίδες</a:t>
            </a:r>
            <a:r>
              <a:rPr b="1" i="1" lang="en" sz="18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1" i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CTFtime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Tracks CTF events, team rankings, and schedules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Hacktricks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hacking tricks &amp; techniques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CyberChef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a web app for encryption, encoding, compression and data analysis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Crackstation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Online Password Hash Cracking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Webhook.site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unique URLs &amp; e-mail addresses to see everything that’s sent there instantly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&gt;_Platforms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77575" y="1432750"/>
            <a:ext cx="81759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Roboto Mono"/>
                <a:ea typeface="Roboto Mono"/>
                <a:cs typeface="Roboto Mono"/>
                <a:sym typeface="Roboto Mono"/>
              </a:rPr>
              <a:t>Πλατφόρμες για εξάσκηση:</a:t>
            </a:r>
            <a:endParaRPr b="1" i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HackTheBox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Online cybersecurity training platform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8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TryHackMe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Online platform for learning cyber security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picoCTF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Computer security education program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accent5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Portswigger Web Security Academy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Online training center for web application security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BugBountyHunter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Learn how to test for security vulnerabilities on web applications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8"/>
              </a:rPr>
              <a:t>CyberDefenders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Training platform focused on the defensive side of cybersecurity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9"/>
              </a:rPr>
              <a:t>CyberSecLabs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Training labs to learn and practice penetration testing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&gt;Tools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577575" y="1432750"/>
            <a:ext cx="81759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Roboto Mono"/>
                <a:ea typeface="Roboto Mono"/>
                <a:cs typeface="Roboto Mono"/>
                <a:sym typeface="Roboto Mono"/>
              </a:rPr>
              <a:t>Χρήσιμα Εργαλεία &amp; Ιστοσελίδες:</a:t>
            </a:r>
            <a:endParaRPr b="1" i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Nmap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Network scanning tool to identify open ports &amp; services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Burp Suite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Web app vulnerability scanner &amp; testing tool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Wireshark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Network protocol analyzer for inspecting traffic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Metasploit Framework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Penetration testing framework for exploiting vulnerabilities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Ghidra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: Reverse engineering framework for analyzing binaries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1600">
                <a:solidFill>
                  <a:schemeClr val="accent5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Hashcat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Password cracking tool for recovering hashed credentials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1600">
                <a:solidFill>
                  <a:schemeClr val="accent5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John the Ripper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Password cracker for recovering weak or hashed passwords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&gt;_OS/VM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77575" y="1432750"/>
            <a:ext cx="81759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Λειτουργικά Συστήματα</a:t>
            </a:r>
            <a:r>
              <a:rPr b="1" i="1"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1" i="1"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ono"/>
              <a:buChar char="●"/>
            </a:pPr>
            <a:r>
              <a:rPr lang="en" sz="17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Kali Linux</a:t>
            </a: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Preloaded OS with tools for penetration testing and CTF challenges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ono"/>
              <a:buChar char="●"/>
            </a:pPr>
            <a:r>
              <a:rPr lang="en" sz="1700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ParrotOS</a:t>
            </a:r>
            <a:r>
              <a:rPr lang="en" sz="1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Preloaded lightweight OS for security testing, privacy, and forensics</a:t>
            </a:r>
            <a:endParaRPr sz="1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European Cybersecurity Challenge</a:t>
            </a:r>
            <a:br>
              <a:rPr lang="en" sz="320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Roboto Mono"/>
                <a:ea typeface="Roboto Mono"/>
                <a:cs typeface="Roboto Mono"/>
                <a:sym typeface="Roboto Mono"/>
              </a:rPr>
              <a:t>&gt;_ECSC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77575" y="1432750"/>
            <a:ext cx="8128500" cy="3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b="1" i="1" lang="en" sz="1800">
                <a:latin typeface="Roboto Mono"/>
                <a:ea typeface="Roboto Mono"/>
                <a:cs typeface="Roboto Mono"/>
                <a:sym typeface="Roboto Mono"/>
              </a:rPr>
              <a:t>Τι είναι ο ECSC;</a:t>
            </a:r>
            <a:endParaRPr b="1" i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"/>
                <a:ea typeface="Roboto Mono"/>
                <a:cs typeface="Roboto Mono"/>
                <a:sym typeface="Roboto Mono"/>
              </a:rPr>
              <a:t>Ο </a:t>
            </a:r>
            <a:r>
              <a:rPr b="1" lang="en" sz="1700">
                <a:latin typeface="Roboto Mono"/>
                <a:ea typeface="Roboto Mono"/>
                <a:cs typeface="Roboto Mono"/>
                <a:sym typeface="Roboto Mono"/>
              </a:rPr>
              <a:t>Ευρωπαϊκός Διαγωνισμός Κυβερνοασφάλειας</a:t>
            </a:r>
            <a:r>
              <a:rPr lang="en" sz="1700">
                <a:latin typeface="Roboto Mono"/>
                <a:ea typeface="Roboto Mono"/>
                <a:cs typeface="Roboto Mono"/>
                <a:sym typeface="Roboto Mono"/>
              </a:rPr>
              <a:t> είναι ένας ετήσιος διαγωνισμός που συγκεντρώνει τα καλύτερα νεαρά ταλέντα της κυβερνοασφάλειας από όλη την Ευρώπη για να διαγωνιστούν σε απαιτητικές προκλήσεις.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b="1" i="1" lang="en" sz="1800">
                <a:latin typeface="Roboto Mono"/>
                <a:ea typeface="Roboto Mono"/>
                <a:cs typeface="Roboto Mono"/>
                <a:sym typeface="Roboto Mono"/>
              </a:rPr>
              <a:t>Διοργάνωση</a:t>
            </a:r>
            <a:endParaRPr b="1" i="1"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 Mono"/>
                <a:ea typeface="Roboto Mono"/>
                <a:cs typeface="Roboto Mono"/>
                <a:sym typeface="Roboto Mono"/>
              </a:rPr>
              <a:t>Το ECSC διοργανώνεται από τον ENISA (Οργανισμός της Ευρωπαϊκής Ένωσης για την Κυβερνοασφάλεια), σε συνεργασία με εθνικούς οργανισμούς κυβερνοασφάλειας και άλλους φορείς από τις συμμετέχουσες χώρες.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